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0"/>
  </p:notesMasterIdLst>
  <p:sldIdLst>
    <p:sldId id="256" r:id="rId2"/>
    <p:sldId id="259" r:id="rId3"/>
    <p:sldId id="260" r:id="rId4"/>
    <p:sldId id="271" r:id="rId5"/>
    <p:sldId id="261" r:id="rId6"/>
    <p:sldId id="263" r:id="rId7"/>
    <p:sldId id="264" r:id="rId8"/>
    <p:sldId id="265" r:id="rId9"/>
    <p:sldId id="266" r:id="rId10"/>
    <p:sldId id="272" r:id="rId11"/>
    <p:sldId id="270" r:id="rId12"/>
    <p:sldId id="267" r:id="rId13"/>
    <p:sldId id="273" r:id="rId14"/>
    <p:sldId id="274" r:id="rId15"/>
    <p:sldId id="275" r:id="rId16"/>
    <p:sldId id="268" r:id="rId17"/>
    <p:sldId id="262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5976664" cy="1944216"/>
          </a:xfrm>
        </p:spPr>
        <p:txBody>
          <a:bodyPr/>
          <a:lstStyle/>
          <a:p>
            <a:r>
              <a:rPr lang="hu-HU" dirty="0"/>
              <a:t>Élményszerű ismeretszerzés</a:t>
            </a:r>
            <a:br>
              <a:rPr lang="hu-HU" dirty="0"/>
            </a:br>
            <a:r>
              <a:rPr lang="hu-HU" dirty="0"/>
              <a:t>TOP-7.1.1-16-H-024-2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3586F975-B888-4C08-8BB5-D5D9C333F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554" y="43373"/>
            <a:ext cx="1795259" cy="115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F67A0F-C8B8-437D-AD91-62EB99CA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788307" cy="936104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Szakmai, műszaki elvárások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44E3017-23F2-4116-8209-9A4BB7C70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Rehabilitációs környezettervező szakmérnök/szakértő bevonása kötelező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Amennyiben az akadálymentesítés nem releváns</a:t>
            </a:r>
            <a:r>
              <a:rPr lang="hu-HU" dirty="0"/>
              <a:t>, abban az esetben vagy a műszaki dokumentációk között </a:t>
            </a:r>
            <a:r>
              <a:rPr lang="hu-HU" b="1" dirty="0"/>
              <a:t>tervezői nyilatkozattal </a:t>
            </a:r>
            <a:r>
              <a:rPr lang="hu-HU" dirty="0"/>
              <a:t>vagy a </a:t>
            </a:r>
            <a:r>
              <a:rPr lang="hu-HU" b="1" dirty="0"/>
              <a:t>támogatást igénylő nyilatkozatával</a:t>
            </a:r>
            <a:r>
              <a:rPr lang="hu-HU" dirty="0"/>
              <a:t> szükséges ezt igazolni.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Infokommunikációs akadálymentesítés </a:t>
            </a:r>
            <a:r>
              <a:rPr lang="hu-HU" dirty="0"/>
              <a:t>minden beruházás esetén kötelező</a:t>
            </a:r>
          </a:p>
        </p:txBody>
      </p:sp>
    </p:spTree>
    <p:extLst>
      <p:ext uri="{BB962C8B-B14F-4D97-AF65-F5344CB8AC3E}">
        <p14:creationId xmlns:p14="http://schemas.microsoft.com/office/powerpoint/2010/main" val="118393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B956E8-ABC5-4C15-A66F-084BACB2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Mérföldkövek, Indikátorok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0A2381-70CE-40F4-8576-039B97CCD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Mérföldkövek</a:t>
            </a:r>
            <a:r>
              <a:rPr lang="hu-HU" dirty="0"/>
              <a:t>: min. 3, </a:t>
            </a:r>
            <a:r>
              <a:rPr lang="hu-HU" dirty="0" err="1"/>
              <a:t>max</a:t>
            </a:r>
            <a:r>
              <a:rPr lang="hu-HU" dirty="0"/>
              <a:t>. 6, az egyes mérföldkövek közötti idő nem haladhatja meg a 6 hónapot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Az indikátorokról a kedvezményezett köteles adatot szolgáltatni és a célértékeket teljesíteni.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A felhívás indikátorai</a:t>
            </a:r>
            <a:r>
              <a:rPr lang="hu-HU" dirty="0"/>
              <a:t>:</a:t>
            </a:r>
          </a:p>
          <a:p>
            <a:pPr>
              <a:spcAft>
                <a:spcPts val="600"/>
              </a:spcAft>
            </a:pPr>
            <a:r>
              <a:rPr lang="hu-HU" dirty="0"/>
              <a:t>városi területeken épített vagy renovált köz- vagy kereskedelmi épületek (m2)</a:t>
            </a:r>
          </a:p>
          <a:p>
            <a:pPr>
              <a:spcAft>
                <a:spcPts val="600"/>
              </a:spcAft>
            </a:pPr>
            <a:r>
              <a:rPr lang="hu-HU" dirty="0"/>
              <a:t>megújított közösségi tereket rendszeresen igénybe vevő lakosság aránya</a:t>
            </a:r>
          </a:p>
          <a:p>
            <a:pPr>
              <a:spcAft>
                <a:spcPts val="600"/>
              </a:spcAft>
            </a:pPr>
            <a:r>
              <a:rPr lang="hu-HU" dirty="0"/>
              <a:t>a közösségi, szabadidős, közszolgáltatást nyújtó terekkel és létesítményekkel való lakossági elégedettség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31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385A51-78FA-4CBB-9904-0FD05F47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3F7640-B1C9-434A-ADF5-E720288B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sz="2900" b="1" u="sng" dirty="0"/>
              <a:t>I. Projektelőkészítés költségei </a:t>
            </a:r>
            <a:r>
              <a:rPr lang="hu-HU" sz="2900" dirty="0"/>
              <a:t>(Saját teljesítésben is elvégezhető a 272/2014. (XI.5.) Korm. rend. 5. melléklete szerint, 4,2% - közbeszerzés költsége nélkül)</a:t>
            </a:r>
          </a:p>
          <a:p>
            <a:endParaRPr lang="hu-HU" sz="2900" dirty="0"/>
          </a:p>
          <a:p>
            <a:pPr marL="0" indent="0">
              <a:buNone/>
            </a:pPr>
            <a:r>
              <a:rPr lang="hu-HU" sz="2900" b="1" dirty="0"/>
              <a:t>Előzetes tanulmányok, engedélyezési dokumentumok </a:t>
            </a:r>
            <a:r>
              <a:rPr lang="hu-HU" sz="2900" dirty="0"/>
              <a:t>költsége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hu-HU" sz="2900" dirty="0"/>
              <a:t>- műszaki tervek, kiviteli és tendertervek, ezek hatósági díja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hu-HU" sz="2900" dirty="0"/>
              <a:t>- szükségletfelmérés, előzetes igényfelmérés, célcsoport elemzése, piackutatás, helyzetfeltárás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hu-HU" sz="2900" dirty="0"/>
              <a:t>- társadalmi partnerek, érintettek bevonásával kapcsolatos költségek </a:t>
            </a:r>
          </a:p>
          <a:p>
            <a:endParaRPr lang="hu-HU" sz="2900" dirty="0"/>
          </a:p>
          <a:p>
            <a:r>
              <a:rPr lang="hu-HU" sz="2900" b="1" dirty="0"/>
              <a:t>Közbeszerzés</a:t>
            </a:r>
            <a:r>
              <a:rPr lang="hu-HU" sz="2900" dirty="0"/>
              <a:t> költsége (1%)</a:t>
            </a:r>
          </a:p>
          <a:p>
            <a:pPr marL="447675" indent="0">
              <a:buNone/>
            </a:pPr>
            <a:r>
              <a:rPr lang="hu-HU" sz="2900" dirty="0"/>
              <a:t>- közbeszerzési szakértő díja </a:t>
            </a:r>
          </a:p>
          <a:p>
            <a:pPr marL="447675" indent="0">
              <a:buNone/>
            </a:pPr>
            <a:r>
              <a:rPr lang="hu-HU" sz="2900" dirty="0"/>
              <a:t>- közbeszerzési eljárás díja </a:t>
            </a:r>
          </a:p>
          <a:p>
            <a:endParaRPr lang="hu-HU" sz="2900" dirty="0"/>
          </a:p>
          <a:p>
            <a:r>
              <a:rPr lang="hu-HU" sz="2900" b="1" dirty="0"/>
              <a:t>Egyéb projektelőkészítéshez kapcsolódó költség </a:t>
            </a:r>
          </a:p>
          <a:p>
            <a:pPr marL="447675" indent="0">
              <a:buNone/>
            </a:pPr>
            <a:r>
              <a:rPr lang="hu-HU" sz="2900" dirty="0"/>
              <a:t>- előkészítéshez kapcsolódó egyéb szakértői tanácsadás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3816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FEF29-C2AA-472F-8D2B-D0291304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E23205-546D-4FE7-9B18-19CBE54EF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sz="3800" dirty="0"/>
          </a:p>
          <a:p>
            <a:pPr marL="0" indent="0">
              <a:buNone/>
            </a:pPr>
            <a:r>
              <a:rPr lang="hu-HU" sz="3800" b="1" u="sng" dirty="0"/>
              <a:t>II. Beruházáshoz kapcsolódó költségek </a:t>
            </a:r>
            <a:endParaRPr lang="hu-HU" sz="3800" u="sng" dirty="0"/>
          </a:p>
          <a:p>
            <a:pPr marL="0" indent="0">
              <a:buNone/>
            </a:pPr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Terület-előkészítési költség (2%)</a:t>
            </a:r>
          </a:p>
          <a:p>
            <a:pPr marL="0" indent="0">
              <a:buNone/>
            </a:pPr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Építéshez kapcsolódó költségek </a:t>
            </a:r>
            <a:r>
              <a:rPr lang="hu-HU" sz="3800" i="1" dirty="0"/>
              <a:t>– </a:t>
            </a:r>
            <a:r>
              <a:rPr lang="hu-HU" sz="3800" dirty="0"/>
              <a:t>átalakítás, bővítés, felújítás esetén beleértve az azbesztmentesítés költségeit is </a:t>
            </a:r>
          </a:p>
          <a:p>
            <a:pPr marL="357188" indent="0">
              <a:buNone/>
            </a:pPr>
            <a:r>
              <a:rPr lang="hu-HU" sz="3800" dirty="0"/>
              <a:t>- építés bekerülési értéke, vagy ezen belül:  átalakítás, bővítés, felújítás, beüzemelési költségek </a:t>
            </a:r>
          </a:p>
          <a:p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Eszközbeszerzés költségei </a:t>
            </a:r>
          </a:p>
          <a:p>
            <a:pPr marL="357188" indent="0">
              <a:buNone/>
            </a:pPr>
            <a:r>
              <a:rPr lang="hu-HU" sz="3800" dirty="0"/>
              <a:t>- bekerülési érték </a:t>
            </a:r>
          </a:p>
          <a:p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Immateriális javak beszerzésének költsége </a:t>
            </a:r>
          </a:p>
          <a:p>
            <a:pPr marL="357188" indent="0">
              <a:buNone/>
            </a:pPr>
            <a:r>
              <a:rPr lang="hu-HU" sz="3800" dirty="0"/>
              <a:t>- vagyoni értékű jog bekerülési értéke </a:t>
            </a:r>
          </a:p>
          <a:p>
            <a:pPr marL="357188" indent="0">
              <a:buNone/>
            </a:pPr>
            <a:r>
              <a:rPr lang="hu-HU" sz="3800" dirty="0"/>
              <a:t>- szoftver bekerülési értéke </a:t>
            </a:r>
          </a:p>
          <a:p>
            <a:pPr marL="357188" indent="0">
              <a:buNone/>
            </a:pPr>
            <a:r>
              <a:rPr lang="hu-HU" sz="3800" dirty="0"/>
              <a:t>- egyéb szellemi termék bekerülési értéke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788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EE706A-3776-4043-A206-C2AA3563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69A021-26B1-4961-8279-443CEBE4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8588507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b="1" u="sng" dirty="0"/>
              <a:t>III. Szakmai megvalósításhoz kapcsolódó szolgáltatások költségei </a:t>
            </a:r>
            <a:r>
              <a:rPr lang="hu-HU" sz="1800" dirty="0"/>
              <a:t>(saját teljesítésben is elvégezhető a 272/2014. (XI.5.) Korm. rend. 5. melléklete szerint) 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1800" b="1" dirty="0"/>
              <a:t>Szakmai megvalósításhoz kapcsolódó szolgáltatások költsége</a:t>
            </a:r>
            <a:endParaRPr lang="hu-HU" sz="1800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1800" b="1" dirty="0"/>
              <a:t>Műszaki ellenőri szolgáltatás </a:t>
            </a:r>
            <a:r>
              <a:rPr lang="hu-HU" sz="1800" dirty="0"/>
              <a:t>költsége (1%)</a:t>
            </a:r>
          </a:p>
          <a:p>
            <a:pPr marL="0" indent="0">
              <a:buNone/>
            </a:pPr>
            <a:r>
              <a:rPr lang="hu-HU" sz="1800" b="1" dirty="0"/>
              <a:t>Egyéb műszaki jellegű szolgáltatások </a:t>
            </a:r>
            <a:r>
              <a:rPr lang="hu-HU" sz="1800" dirty="0"/>
              <a:t>költsége </a:t>
            </a:r>
          </a:p>
          <a:p>
            <a:pPr marL="357188" indent="0">
              <a:buNone/>
            </a:pPr>
            <a:r>
              <a:rPr lang="hu-HU" sz="1800" dirty="0"/>
              <a:t>- egyéb mérnöki szakértői díjak </a:t>
            </a:r>
          </a:p>
          <a:p>
            <a:pPr marL="357188" indent="0">
              <a:spcAft>
                <a:spcPts val="1200"/>
              </a:spcAft>
              <a:buNone/>
            </a:pPr>
            <a:r>
              <a:rPr lang="hu-HU" sz="1800" dirty="0"/>
              <a:t>- minőség-, környezet- és egyéb irányítási rendszerekhez kapcsolódó költségek </a:t>
            </a:r>
          </a:p>
          <a:p>
            <a:pPr marL="0" indent="0">
              <a:buNone/>
            </a:pPr>
            <a:r>
              <a:rPr lang="hu-HU" sz="1800" b="1" dirty="0"/>
              <a:t>Marketing, kommunikációs </a:t>
            </a:r>
            <a:r>
              <a:rPr lang="hu-HU" sz="1800" dirty="0"/>
              <a:t>szolgáltatások költségei </a:t>
            </a:r>
          </a:p>
          <a:p>
            <a:pPr marL="357188" indent="0">
              <a:buNone/>
              <a:tabLst>
                <a:tab pos="92075" algn="l"/>
              </a:tabLst>
            </a:pPr>
            <a:r>
              <a:rPr lang="hu-HU" sz="1800" dirty="0"/>
              <a:t>- marketingeszközök fejlesztése </a:t>
            </a:r>
          </a:p>
          <a:p>
            <a:pPr marL="357188" indent="0">
              <a:buNone/>
              <a:tabLst>
                <a:tab pos="92075" algn="l"/>
              </a:tabLst>
            </a:pPr>
            <a:r>
              <a:rPr lang="hu-HU" sz="1800" dirty="0"/>
              <a:t>- rendezvényszervezés, kapcsolódó ellátási, ún. „</a:t>
            </a:r>
            <a:r>
              <a:rPr lang="hu-HU" sz="1800" dirty="0" err="1"/>
              <a:t>catering</a:t>
            </a:r>
            <a:r>
              <a:rPr lang="hu-HU" sz="1800" dirty="0"/>
              <a:t>” költségek </a:t>
            </a:r>
          </a:p>
          <a:p>
            <a:pPr marL="357188" indent="0">
              <a:spcAft>
                <a:spcPts val="1200"/>
              </a:spcAft>
              <a:buNone/>
              <a:tabLst>
                <a:tab pos="92075" algn="l"/>
              </a:tabLst>
            </a:pPr>
            <a:r>
              <a:rPr lang="hu-HU" sz="1800" dirty="0"/>
              <a:t>- egyéb kommunikációs tevékenységek költségei </a:t>
            </a:r>
          </a:p>
          <a:p>
            <a:pPr marL="0" indent="0">
              <a:buNone/>
            </a:pPr>
            <a:r>
              <a:rPr lang="hu-HU" sz="1800" b="1" dirty="0"/>
              <a:t>Kötelezően előírt nyilvánosság </a:t>
            </a:r>
            <a:r>
              <a:rPr lang="hu-HU" sz="1800" dirty="0"/>
              <a:t>biztosításának költsége (0,5%)</a:t>
            </a:r>
          </a:p>
        </p:txBody>
      </p:sp>
    </p:spTree>
    <p:extLst>
      <p:ext uri="{BB962C8B-B14F-4D97-AF65-F5344CB8AC3E}">
        <p14:creationId xmlns:p14="http://schemas.microsoft.com/office/powerpoint/2010/main" val="173705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50B7C0-5AF4-468C-8960-B96E326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580395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A4C072-2859-40CC-9F3D-4ED5C0CC5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32648"/>
          </a:xfrm>
        </p:spPr>
        <p:txBody>
          <a:bodyPr>
            <a:normAutofit fontScale="47500" lnSpcReduction="20000"/>
          </a:bodyPr>
          <a:lstStyle/>
          <a:p>
            <a:endParaRPr lang="hu-HU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3400" b="1" u="sng" dirty="0"/>
              <a:t>IV. Szakmai megvalósításban közreműködő munkatársak költségei </a:t>
            </a:r>
            <a:endParaRPr lang="hu-HU" sz="3400" dirty="0"/>
          </a:p>
          <a:p>
            <a:pPr marL="0" indent="0">
              <a:buNone/>
            </a:pPr>
            <a:r>
              <a:rPr lang="hu-HU" sz="3400" b="1" dirty="0"/>
              <a:t>Szakmai megvalósításhoz kapcsolódó személyi jellegű ráfordítás </a:t>
            </a:r>
          </a:p>
          <a:p>
            <a:pPr marL="447675" indent="0">
              <a:buNone/>
            </a:pPr>
            <a:r>
              <a:rPr lang="hu-HU" sz="3400" dirty="0"/>
              <a:t>- munkabér </a:t>
            </a:r>
          </a:p>
          <a:p>
            <a:pPr marL="447675" indent="0">
              <a:buNone/>
            </a:pPr>
            <a:r>
              <a:rPr lang="hu-HU" sz="3400" dirty="0"/>
              <a:t>- foglalkoztatást terhelő adók, járulékok </a:t>
            </a:r>
          </a:p>
          <a:p>
            <a:pPr marL="447675" indent="0">
              <a:buNone/>
            </a:pPr>
            <a:r>
              <a:rPr lang="hu-HU" sz="3400" dirty="0"/>
              <a:t>- személyi jellegű egyéb kifizetések </a:t>
            </a:r>
          </a:p>
          <a:p>
            <a:pPr marL="447675" indent="0">
              <a:buNone/>
            </a:pPr>
            <a:r>
              <a:rPr lang="hu-HU" sz="3400" dirty="0"/>
              <a:t>- szakmai megvalósításhoz kapcsolódó útiköltség, kiküldetési költség </a:t>
            </a:r>
          </a:p>
          <a:p>
            <a:endParaRPr lang="hu-HU" sz="3400" b="1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3400" b="1" u="sng" dirty="0"/>
              <a:t>V. Projektmenedzsment költség (2,5%)</a:t>
            </a:r>
            <a:endParaRPr lang="hu-HU" sz="3400" dirty="0"/>
          </a:p>
          <a:p>
            <a:pPr marL="0" indent="0">
              <a:buNone/>
            </a:pPr>
            <a:r>
              <a:rPr lang="hu-HU" sz="3400" b="1" dirty="0"/>
              <a:t>Projektmenedzsment személyi jellegű ráfordítása </a:t>
            </a:r>
          </a:p>
          <a:p>
            <a:pPr marL="447675" indent="0">
              <a:buNone/>
            </a:pPr>
            <a:r>
              <a:rPr lang="hu-HU" sz="3400" dirty="0"/>
              <a:t>- munkabér </a:t>
            </a:r>
          </a:p>
          <a:p>
            <a:pPr marL="447675" indent="0">
              <a:buNone/>
            </a:pPr>
            <a:r>
              <a:rPr lang="hu-HU" sz="3400" dirty="0"/>
              <a:t>- foglalkoztatást terhelő adók, járulékok </a:t>
            </a:r>
          </a:p>
          <a:p>
            <a:pPr marL="447675" indent="0">
              <a:buNone/>
            </a:pPr>
            <a:r>
              <a:rPr lang="hu-HU" sz="3400" dirty="0"/>
              <a:t>- személyi jellegű egyéb kifizetések </a:t>
            </a:r>
          </a:p>
          <a:p>
            <a:endParaRPr lang="hu-HU" sz="3400" dirty="0"/>
          </a:p>
          <a:p>
            <a:pPr marL="0" indent="0">
              <a:buNone/>
            </a:pPr>
            <a:r>
              <a:rPr lang="hu-HU" sz="3400" b="1" dirty="0"/>
              <a:t>Egyéb projektmenedzsment költség </a:t>
            </a:r>
          </a:p>
          <a:p>
            <a:pPr marL="447675" indent="0">
              <a:buNone/>
            </a:pPr>
            <a:r>
              <a:rPr lang="hu-HU" sz="3400" dirty="0"/>
              <a:t>- projektmenedzsmenthez kapcsolódó iroda, eszköz és immateriális javak bérleti költsége </a:t>
            </a:r>
          </a:p>
          <a:p>
            <a:pPr marL="447675" indent="0">
              <a:buNone/>
            </a:pPr>
            <a:r>
              <a:rPr lang="hu-HU" sz="3400" dirty="0"/>
              <a:t>- projektmenedzsmenthez kapcsolódó anyag és kis értékű eszközök költsége </a:t>
            </a:r>
          </a:p>
          <a:p>
            <a:endParaRPr lang="hu-HU" sz="3400" b="1" dirty="0"/>
          </a:p>
          <a:p>
            <a:pPr marL="0" indent="0">
              <a:buNone/>
            </a:pPr>
            <a:r>
              <a:rPr lang="hu-HU" sz="3400" b="1" u="sng" dirty="0"/>
              <a:t>VI. Adók, </a:t>
            </a:r>
            <a:r>
              <a:rPr lang="hu-HU" sz="3400" b="1" u="sng" dirty="0" err="1"/>
              <a:t>közterhek</a:t>
            </a:r>
            <a:r>
              <a:rPr lang="hu-HU" sz="3400" b="1" u="sng" dirty="0"/>
              <a:t> </a:t>
            </a:r>
            <a:r>
              <a:rPr lang="hu-HU" sz="3400" b="1" dirty="0"/>
              <a:t>(ide nem értve a le nem vonható áfát) 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b="1" u="sng" dirty="0"/>
              <a:t>VII. Tartalék </a:t>
            </a:r>
            <a:endParaRPr lang="hu-HU" sz="3400" u="sng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4276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5513E-15F2-4504-A1C1-AA44142D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>
            <a:normAutofit/>
          </a:bodyPr>
          <a:lstStyle/>
          <a:p>
            <a:r>
              <a:rPr lang="hu-HU" dirty="0"/>
              <a:t>Helyi támogatási kérelem benyújtásakor csatolandó mellékletek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16F2F5-E7B9-4206-B08B-501858EC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32648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endParaRPr lang="hu-HU" sz="1700" b="1" dirty="0"/>
          </a:p>
          <a:p>
            <a:pPr>
              <a:buFont typeface="+mj-lt"/>
              <a:buAutoNum type="arabicPeriod"/>
            </a:pPr>
            <a:r>
              <a:rPr lang="hu-HU" sz="1800" b="1" dirty="0"/>
              <a:t>Támogatási kérelem adatlap</a:t>
            </a:r>
          </a:p>
          <a:p>
            <a:pPr>
              <a:buFont typeface="+mj-lt"/>
              <a:buAutoNum type="arabicPeriod"/>
            </a:pPr>
            <a:endParaRPr lang="hu-HU" sz="1800" dirty="0"/>
          </a:p>
          <a:p>
            <a:pPr>
              <a:buFont typeface="+mj-lt"/>
              <a:buAutoNum type="arabicPeriod"/>
            </a:pPr>
            <a:r>
              <a:rPr lang="hu-HU" sz="1800" b="1" dirty="0"/>
              <a:t>Szakmai megalapozó dokumentum </a:t>
            </a:r>
          </a:p>
          <a:p>
            <a:pPr marL="0" indent="0">
              <a:buNone/>
            </a:pPr>
            <a:r>
              <a:rPr lang="hu-HU" sz="1800" dirty="0"/>
              <a:t>Kifejtendő pontok: projekt környezetének bemutatása; projekt céljai, illeszkedése; projekt tartalma, kockázatok bemutatása, pénzügyi fenntarthatóság, esélyegyenlőségi és fenntarthatósági szempontok érvényesülése</a:t>
            </a:r>
          </a:p>
          <a:p>
            <a:pPr marL="0" indent="0">
              <a:buNone/>
            </a:pPr>
            <a:r>
              <a:rPr lang="hu-HU" sz="1800" dirty="0"/>
              <a:t>+ melléklet: fotódokumentáció (a jelenlegi állapotról), helyszínrajz (amennyiben releváns)</a:t>
            </a:r>
          </a:p>
          <a:p>
            <a:pPr>
              <a:buFont typeface="+mj-lt"/>
              <a:buAutoNum type="arabicPeriod"/>
            </a:pPr>
            <a:endParaRPr lang="hu-HU" sz="1800" b="1" dirty="0"/>
          </a:p>
          <a:p>
            <a:pPr marL="357188" indent="-357188">
              <a:buNone/>
            </a:pPr>
            <a:r>
              <a:rPr lang="hu-HU" sz="1800" b="1" dirty="0"/>
              <a:t>3. Költség-haszon elemzés (amennyiben releváns)</a:t>
            </a:r>
          </a:p>
          <a:p>
            <a:pPr>
              <a:buFont typeface="+mj-lt"/>
              <a:buAutoNum type="arabicPeriod"/>
            </a:pPr>
            <a:endParaRPr lang="hu-HU" sz="1800" dirty="0"/>
          </a:p>
          <a:p>
            <a:pPr marL="0" indent="0">
              <a:buNone/>
            </a:pPr>
            <a:r>
              <a:rPr lang="hu-HU" sz="1800" b="1" dirty="0"/>
              <a:t>4. Árajánlatok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800" dirty="0"/>
              <a:t>Nem közbeszerzés köteles költségtételek esetén: min. 1 db árajánlat, vagy műszaki terv/műszaki leírás, de kiváltható hivatalos árajánlatok bemutatásával (forgalmazó cégek honlapja)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800" dirty="0"/>
              <a:t>Közbeszerzés esetén: indikatív árajánlat vagy építési tevékenység esetén tervezői költségbecslés.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800" dirty="0"/>
              <a:t>Személyi jellegű ráfordítások megalapozására: a kérelem benyújtását megelőző évre vonatkozó bérkartonok VAGY nyilatkozat az érintett időszak személyi jellegű ráfordításainak értékéről</a:t>
            </a:r>
            <a:endParaRPr lang="hu-HU" dirty="0"/>
          </a:p>
          <a:p>
            <a:pPr marL="0" indent="0">
              <a:buNone/>
            </a:pPr>
            <a:r>
              <a:rPr lang="hu-HU" sz="1800" b="1" dirty="0"/>
              <a:t>Sablonok elérhetők</a:t>
            </a:r>
            <a:r>
              <a:rPr lang="hu-HU" sz="1800" dirty="0"/>
              <a:t>: clld.marcali.hu „Pályázatok” menüpont alatt az adott felhívásokokhoz tartozó „Segédletek” című mappa alatt</a:t>
            </a:r>
          </a:p>
        </p:txBody>
      </p:sp>
    </p:spTree>
    <p:extLst>
      <p:ext uri="{BB962C8B-B14F-4D97-AF65-F5344CB8AC3E}">
        <p14:creationId xmlns:p14="http://schemas.microsoft.com/office/powerpoint/2010/main" val="1987731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D992B-CC79-450D-868C-9211ED64C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A támogatási kérelem benyújtásának határideje és módja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1332C3-1FB6-4318-8FA3-E27435A9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dirty="0"/>
              <a:t>A támogatási kérelmek benyújtására </a:t>
            </a:r>
          </a:p>
          <a:p>
            <a:pPr marL="0" indent="0" algn="ctr">
              <a:buNone/>
            </a:pPr>
            <a:r>
              <a:rPr lang="hu-HU" sz="2000" b="1" dirty="0"/>
              <a:t>2018. október 10-től 2018. november 15-ig </a:t>
            </a:r>
          </a:p>
          <a:p>
            <a:pPr marL="0" indent="0" algn="ctr">
              <a:buNone/>
            </a:pPr>
            <a:r>
              <a:rPr lang="hu-HU" sz="2000" dirty="0"/>
              <a:t>van lehetőség.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Benyújtás: </a:t>
            </a:r>
            <a:r>
              <a:rPr lang="hu-HU" sz="2000" b="1" dirty="0"/>
              <a:t>elektronikus adathordozón </a:t>
            </a:r>
            <a:r>
              <a:rPr lang="hu-HU" sz="2000" dirty="0"/>
              <a:t>(</a:t>
            </a:r>
            <a:r>
              <a:rPr lang="hu-HU" sz="2000" dirty="0" err="1"/>
              <a:t>doc</a:t>
            </a:r>
            <a:r>
              <a:rPr lang="hu-HU" sz="2000" dirty="0"/>
              <a:t>, </a:t>
            </a:r>
            <a:r>
              <a:rPr lang="hu-HU" sz="2000" dirty="0" err="1"/>
              <a:t>xls</a:t>
            </a:r>
            <a:r>
              <a:rPr lang="hu-HU" sz="2000" dirty="0"/>
              <a:t>, pdf-fájl formátumban, kizárólag CD/DVD lemezen)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+ </a:t>
            </a:r>
            <a:r>
              <a:rPr lang="hu-HU" sz="2000" b="1" dirty="0"/>
              <a:t>az aláírásokkal ellátott dokumentumokat</a:t>
            </a:r>
            <a:r>
              <a:rPr lang="hu-HU" sz="2000" dirty="0"/>
              <a:t> (helyi támogatási kérelem adatlap, nyilatkozatok) </a:t>
            </a:r>
            <a:r>
              <a:rPr lang="hu-HU" sz="2000" b="1" dirty="0"/>
              <a:t>1 eredeti papír alapú példányban 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 algn="ctr">
              <a:buNone/>
            </a:pPr>
            <a:r>
              <a:rPr lang="hu-HU" sz="2000" dirty="0"/>
              <a:t>zárt csomagolásban postai küldeményként, vagy személyesen a Marcali Helyi Közösség Egyesület címére </a:t>
            </a:r>
            <a:br>
              <a:rPr lang="hu-HU" sz="2000" dirty="0"/>
            </a:br>
            <a:r>
              <a:rPr lang="hu-HU" sz="2000" dirty="0"/>
              <a:t>(8700 Marcali, Rákóczi u. 11.)</a:t>
            </a:r>
          </a:p>
          <a:p>
            <a:pPr marL="0" indent="0">
              <a:buNone/>
            </a:pPr>
            <a:endParaRPr lang="hu-HU" sz="1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500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23528" y="1268760"/>
            <a:ext cx="864096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1800" b="1" dirty="0"/>
              <a:t>A felhívás célja</a:t>
            </a:r>
            <a:r>
              <a:rPr lang="hu-HU" sz="1800" dirty="0"/>
              <a:t>, hogy minden korosztály, társadalmi csoport megtalálja a számára programot, kikapcsolódási lehetőséget biztosító infrastruktúrát, a szolgáltatások pedig biztosítsák a tudás bővítést, valamint a hátrányos helyzetű csoportok elfogadását. </a:t>
            </a:r>
          </a:p>
          <a:p>
            <a:endParaRPr lang="hu-HU" sz="1800" dirty="0"/>
          </a:p>
          <a:p>
            <a:r>
              <a:rPr lang="hu-HU" sz="1800" dirty="0"/>
              <a:t>Cél: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kulturális szolgáltatást nyújtó épületek infrastrukturális fejlesztése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/>
              <a:t>kulturális szolgáltatást nyújtó intézmények, szervezetek szolgáltatásainak fejlesztése</a:t>
            </a:r>
          </a:p>
          <a:p>
            <a:endParaRPr lang="hu-HU" sz="1800" dirty="0"/>
          </a:p>
          <a:p>
            <a:r>
              <a:rPr lang="hu-HU" sz="1800" dirty="0"/>
              <a:t>Támogatás mértéke: </a:t>
            </a:r>
            <a:r>
              <a:rPr lang="hu-HU" sz="1800" b="1" dirty="0"/>
              <a:t>minimum 4 millió Ft, maximum 10 millió Ft</a:t>
            </a:r>
          </a:p>
          <a:p>
            <a:endParaRPr lang="hu-HU" sz="1800" dirty="0"/>
          </a:p>
          <a:p>
            <a:r>
              <a:rPr lang="hu-HU" sz="1800" dirty="0"/>
              <a:t>Támogatott támogatási kérelmek várható száma: </a:t>
            </a:r>
            <a:r>
              <a:rPr lang="hu-HU" sz="1800" b="1" dirty="0"/>
              <a:t>2-5 db</a:t>
            </a:r>
          </a:p>
          <a:p>
            <a:endParaRPr lang="hu-HU" sz="1800" dirty="0"/>
          </a:p>
          <a:p>
            <a:endParaRPr lang="hu-HU" sz="1800" dirty="0"/>
          </a:p>
          <a:p>
            <a:r>
              <a:rPr lang="hu-HU" sz="1800" dirty="0"/>
              <a:t>A projekt fizikai befejezésére a projekt megkezdését, vagy amennyiben a projekt a támogatói okirat hatályba lépéséig nem kezdődött meg, a támogatói okirat hatályba lépését követően </a:t>
            </a:r>
            <a:r>
              <a:rPr lang="hu-HU" sz="1800" b="1" dirty="0"/>
              <a:t>legfeljebb 12 hónap</a:t>
            </a:r>
            <a:r>
              <a:rPr lang="hu-HU" sz="1800" dirty="0"/>
              <a:t> áll rendelkezésre.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/>
          <a:lstStyle/>
          <a:p>
            <a:r>
              <a:rPr lang="hu-HU" dirty="0"/>
              <a:t>A helyi felhívás célja, a támogatás mértéke</a:t>
            </a:r>
            <a:br>
              <a:rPr lang="hu-HU" dirty="0"/>
            </a:br>
            <a:r>
              <a:rPr lang="hu-HU" dirty="0"/>
              <a:t>a megvalósításra rendelkezésre álló idő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9F43BA-B1A4-464A-AABB-5D6BA557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E3960D-60A6-4E7E-96AD-38D6B54B0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421" y="1340768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/>
              <a:t>Önállóan támogatható tevékenységek</a:t>
            </a:r>
          </a:p>
          <a:p>
            <a:pPr marL="0" indent="0">
              <a:buNone/>
            </a:pPr>
            <a:endParaRPr lang="hu-HU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u-HU" sz="1600" b="1" dirty="0">
                <a:solidFill>
                  <a:srgbClr val="000000"/>
                </a:solidFill>
              </a:rPr>
              <a:t>a) Kulturális szolgáltatást nyújtó épületek infrastrukturális fejlesztése </a:t>
            </a:r>
            <a:r>
              <a:rPr lang="hu-HU" sz="1600" dirty="0">
                <a:solidFill>
                  <a:srgbClr val="000000"/>
                </a:solidFill>
              </a:rPr>
              <a:t>pl.: </a:t>
            </a:r>
          </a:p>
          <a:p>
            <a:pPr marL="630238"/>
            <a:r>
              <a:rPr lang="hu-HU" sz="1600" dirty="0">
                <a:solidFill>
                  <a:srgbClr val="000000"/>
                </a:solidFill>
              </a:rPr>
              <a:t>Akadálymentesítés </a:t>
            </a:r>
          </a:p>
          <a:p>
            <a:pPr marL="630238"/>
            <a:r>
              <a:rPr lang="hu-HU" sz="1600" dirty="0">
                <a:solidFill>
                  <a:srgbClr val="000000"/>
                </a:solidFill>
              </a:rPr>
              <a:t>Raktár, öltöző, mellékhelység kialakítása, felújítása </a:t>
            </a:r>
          </a:p>
          <a:p>
            <a:pPr marL="630238"/>
            <a:r>
              <a:rPr lang="hu-HU" sz="1600" dirty="0">
                <a:solidFill>
                  <a:srgbClr val="000000"/>
                </a:solidFill>
              </a:rPr>
              <a:t>Energia hatékonysági intézkedéseket megvalósító (hőszigetelés, gépészeti felújítás, zöld tető, napelem telepítés) épület felújítás </a:t>
            </a:r>
          </a:p>
          <a:p>
            <a:pPr marL="630238"/>
            <a:endParaRPr lang="hu-HU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u-HU" sz="1600" b="1" dirty="0">
                <a:solidFill>
                  <a:srgbClr val="000000"/>
                </a:solidFill>
              </a:rPr>
              <a:t>b) Kulturális szolgáltatást nyújtó intézmények, szervezetek szolgáltatásainak fejlesztése </a:t>
            </a:r>
            <a:r>
              <a:rPr lang="hu-HU" sz="1600" dirty="0">
                <a:solidFill>
                  <a:srgbClr val="000000"/>
                </a:solidFill>
              </a:rPr>
              <a:t>pl.: </a:t>
            </a:r>
          </a:p>
          <a:p>
            <a:pPr marL="630238">
              <a:tabLst>
                <a:tab pos="630238" algn="l"/>
              </a:tabLst>
            </a:pPr>
            <a:r>
              <a:rPr lang="hu-HU" sz="1600" dirty="0">
                <a:solidFill>
                  <a:srgbClr val="000000"/>
                </a:solidFill>
              </a:rPr>
              <a:t>Elektronikus könyv-, zene és filmtár kialakítása, filmnéző és zenehallgató szoba kialakítása </a:t>
            </a:r>
          </a:p>
          <a:p>
            <a:pPr marL="630238">
              <a:tabLst>
                <a:tab pos="630238" algn="l"/>
              </a:tabLst>
            </a:pPr>
            <a:r>
              <a:rPr lang="hu-HU" sz="1600" dirty="0">
                <a:solidFill>
                  <a:srgbClr val="000000"/>
                </a:solidFill>
              </a:rPr>
              <a:t>Baba- mama klub infrastrukturális hátterének megteremtése </a:t>
            </a:r>
          </a:p>
          <a:p>
            <a:pPr marL="630238">
              <a:tabLst>
                <a:tab pos="630238" algn="l"/>
              </a:tabLst>
            </a:pPr>
            <a:r>
              <a:rPr lang="hu-HU" sz="1600" dirty="0">
                <a:solidFill>
                  <a:srgbClr val="000000"/>
                </a:solidFill>
              </a:rPr>
              <a:t>Virtuális valóság alkalmazására alkalmas infrastruktúra megteremtése </a:t>
            </a:r>
          </a:p>
          <a:p>
            <a:pPr marL="630238">
              <a:tabLst>
                <a:tab pos="630238" algn="l"/>
              </a:tabLst>
            </a:pPr>
            <a:r>
              <a:rPr lang="hu-HU" sz="1600" dirty="0">
                <a:solidFill>
                  <a:srgbClr val="000000"/>
                </a:solidFill>
              </a:rPr>
              <a:t>3D alkalmazások (szkennelés, nyomtatás, szoftver használat) telepítése, elhelyezésüket szolgáló tér kialakítása, felújítása </a:t>
            </a:r>
          </a:p>
          <a:p>
            <a:pPr marL="630238">
              <a:tabLst>
                <a:tab pos="630238" algn="l"/>
              </a:tabLst>
            </a:pPr>
            <a:r>
              <a:rPr lang="hu-HU" sz="1600" dirty="0">
                <a:solidFill>
                  <a:srgbClr val="000000"/>
                </a:solidFill>
              </a:rPr>
              <a:t>Digitalizációs tevékenység ellátásához szükséges eszközök telepítése, elhelyezésüket szolgáló tér kialakítása, felújítása 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b="1" dirty="0"/>
              <a:t>Minimum 1 önállóan támogatható tevékenységet kell megvalósítani!</a:t>
            </a:r>
          </a:p>
        </p:txBody>
      </p:sp>
    </p:spTree>
    <p:extLst>
      <p:ext uri="{BB962C8B-B14F-4D97-AF65-F5344CB8AC3E}">
        <p14:creationId xmlns:p14="http://schemas.microsoft.com/office/powerpoint/2010/main" val="41533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56B289-82DC-4DD4-8889-F6919ABE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580395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E96876-90F5-4BB6-B346-FD9DEE5A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Kötelezően megvalósítandó, önállóan nem támogatható tevékenységek</a:t>
            </a:r>
            <a:endParaRPr lang="hu-HU" dirty="0"/>
          </a:p>
          <a:p>
            <a:pPr marL="804863"/>
            <a:r>
              <a:rPr lang="hu-HU" dirty="0"/>
              <a:t>Akadálymentesítés – amennyiben releváns, </a:t>
            </a:r>
          </a:p>
          <a:p>
            <a:pPr marL="804863"/>
            <a:r>
              <a:rPr lang="hu-HU" dirty="0"/>
              <a:t>Energiahatékonysági intézkedések – amennyiben releváns, </a:t>
            </a:r>
          </a:p>
          <a:p>
            <a:pPr marL="804863"/>
            <a:r>
              <a:rPr lang="hu-HU" dirty="0"/>
              <a:t>Szórt azbeszt mentesítése – amennyiben releváns, </a:t>
            </a:r>
          </a:p>
          <a:p>
            <a:pPr marL="804863"/>
            <a:r>
              <a:rPr lang="hu-HU" dirty="0"/>
              <a:t>Nyilvánosság biztosítása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Választható, önállóan nem támogatható tevékenységek</a:t>
            </a:r>
          </a:p>
          <a:p>
            <a:pPr marL="804863"/>
            <a:r>
              <a:rPr lang="hu-HU" dirty="0"/>
              <a:t>A projekthez szorosan kapcsolódó és nélkülözhetetlen tárgyi eszközök, műszaki eszközök, szoftverek, valamint bútorok, berendezések beszerzése</a:t>
            </a:r>
          </a:p>
        </p:txBody>
      </p:sp>
    </p:spTree>
    <p:extLst>
      <p:ext uri="{BB962C8B-B14F-4D97-AF65-F5344CB8AC3E}">
        <p14:creationId xmlns:p14="http://schemas.microsoft.com/office/powerpoint/2010/main" val="359118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536B45-6B94-4441-9A19-991D0B7A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Támogatást igénylők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0328-7D33-4120-9DDE-DDD9D700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Jelen felhívásra </a:t>
            </a:r>
            <a:r>
              <a:rPr lang="hu-HU" sz="3400" b="1" dirty="0"/>
              <a:t>támogatási kérelmet nyújthatnak be</a:t>
            </a:r>
            <a:r>
              <a:rPr lang="hu-HU" sz="3400" dirty="0"/>
              <a:t>:</a:t>
            </a:r>
          </a:p>
          <a:p>
            <a:endParaRPr lang="hu-HU" sz="3400" dirty="0"/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a) Helyi önkormányzat (GFO 321)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b) Helyi önkormányzati költségvetési szerv (GFO 322)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c) Helyi nemzetiségi önkormányzat (GFO 371)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d) Egyéb szövetség (GFO 517)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e) Sportegyesület (GFO 521)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f) Vallási tevékenységet végző szervezet (GFO 525)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g) Nemzetiségi egyesület (GFO 528)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h) Egyéb egyesület (GFO 529)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i) Egyházi jogi személy (GFO 55)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j) Közalapítvány (GFO 561) </a:t>
            </a:r>
          </a:p>
          <a:p>
            <a:pPr marL="719138" indent="0">
              <a:spcAft>
                <a:spcPts val="600"/>
              </a:spcAft>
              <a:buNone/>
            </a:pPr>
            <a:r>
              <a:rPr lang="hu-HU" sz="3400" dirty="0"/>
              <a:t>k) Egyéb alapítvány (GFO 569) </a:t>
            </a:r>
          </a:p>
          <a:p>
            <a:pPr marL="0" indent="0">
              <a:buNone/>
            </a:pPr>
            <a:endParaRPr lang="hu-HU" sz="3400" dirty="0"/>
          </a:p>
          <a:p>
            <a:pPr marL="0" indent="0">
              <a:buNone/>
            </a:pPr>
            <a:r>
              <a:rPr lang="hu-HU" sz="3400" dirty="0"/>
              <a:t>Jelen felhívás keretében a támogatási kérelem benyújtására </a:t>
            </a:r>
            <a:r>
              <a:rPr lang="hu-HU" sz="3400" b="1" dirty="0"/>
              <a:t>konzorciumi formában nincs lehetőség</a:t>
            </a:r>
            <a:r>
              <a:rPr lang="hu-HU" sz="3400" dirty="0"/>
              <a:t>. 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33133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117287-4451-4CE8-A27C-82907324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Szakmai, műszaki elvásárok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8EECF1-CE8F-4BE5-91E1-6A78F440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Energiahatékonysági intézkedések </a:t>
            </a:r>
          </a:p>
          <a:p>
            <a:pPr marL="0" indent="0">
              <a:buNone/>
            </a:pPr>
            <a:r>
              <a:rPr lang="hu-HU" b="1" dirty="0"/>
              <a:t>- Meglévő épületet érintő felújítás esetén</a:t>
            </a:r>
          </a:p>
          <a:p>
            <a:pPr marL="0" indent="0">
              <a:buNone/>
            </a:pPr>
            <a:endParaRPr lang="hu-HU" dirty="0"/>
          </a:p>
          <a:p>
            <a:pPr>
              <a:spcAft>
                <a:spcPts val="1200"/>
              </a:spcAft>
            </a:pPr>
            <a:r>
              <a:rPr lang="hu-HU" sz="2900" b="1" dirty="0"/>
              <a:t>Egész épület szigetelése </a:t>
            </a:r>
            <a:r>
              <a:rPr lang="hu-HU" sz="2900" dirty="0"/>
              <a:t>(DD – korszerűt megközelítő)</a:t>
            </a:r>
          </a:p>
          <a:p>
            <a:pPr>
              <a:spcAft>
                <a:spcPts val="1200"/>
              </a:spcAft>
            </a:pPr>
            <a:r>
              <a:rPr lang="hu-HU" sz="2900" b="1" dirty="0"/>
              <a:t>Nyílászáró csere – teljes </a:t>
            </a:r>
            <a:r>
              <a:rPr lang="hu-HU" sz="2900" dirty="0"/>
              <a:t>(amennyiben a fejlesztést követően DD – korszerűt megközelítő)</a:t>
            </a:r>
          </a:p>
          <a:p>
            <a:pPr>
              <a:spcAft>
                <a:spcPts val="1200"/>
              </a:spcAft>
            </a:pPr>
            <a:r>
              <a:rPr lang="hu-HU" sz="2900" b="1" dirty="0"/>
              <a:t>Nyílászáró csere – részleges </a:t>
            </a:r>
            <a:r>
              <a:rPr lang="hu-HU" sz="2900" dirty="0"/>
              <a:t>(az épületen belüli önálló rendeltetési egységet alkotó, támogatott funkciót ellátó helyiség nyílászáróinak cseréje)</a:t>
            </a:r>
          </a:p>
          <a:p>
            <a:pPr>
              <a:spcAft>
                <a:spcPts val="1200"/>
              </a:spcAft>
            </a:pPr>
            <a:r>
              <a:rPr lang="hu-HU" sz="2900" b="1" dirty="0"/>
              <a:t>Épület szintű fűtési és/vagy HMV rendszer korszerűsítése </a:t>
            </a:r>
            <a:r>
              <a:rPr lang="hu-HU" sz="2900" dirty="0"/>
              <a:t>(DD – korszerűt megközelítő)</a:t>
            </a:r>
          </a:p>
          <a:p>
            <a:pPr>
              <a:spcAft>
                <a:spcPts val="1200"/>
              </a:spcAft>
            </a:pPr>
            <a:r>
              <a:rPr lang="hu-HU" sz="2900" b="1" dirty="0"/>
              <a:t>Részleges fűtési rendszer korszerűsítés </a:t>
            </a:r>
            <a:r>
              <a:rPr lang="hu-HU" sz="2900" dirty="0"/>
              <a:t>abban az esetben támogatható, ha csak a támogatható funkciót ellátó önálló rendeltetési egységben történik fűtési rendszer korszerűsítés. (Jellemzően ilyenek lehetnek a radiátor és/vagy radiátorszelep cserék, helyiség hőmérsékletet szabályozó eszközök beépítése</a:t>
            </a:r>
          </a:p>
        </p:txBody>
      </p:sp>
    </p:spTree>
    <p:extLst>
      <p:ext uri="{BB962C8B-B14F-4D97-AF65-F5344CB8AC3E}">
        <p14:creationId xmlns:p14="http://schemas.microsoft.com/office/powerpoint/2010/main" val="289521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15B263-FFC0-4A6E-AAC3-3D243056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492163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1C3B1A-F3E7-4D19-858C-2A44C539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/>
              <a:t>Energiahatékonysági intézkedések </a:t>
            </a:r>
          </a:p>
          <a:p>
            <a:pPr>
              <a:buFontTx/>
              <a:buChar char="-"/>
            </a:pPr>
            <a:r>
              <a:rPr lang="hu-HU" b="1" dirty="0"/>
              <a:t>Meglévő épület bővítése esetén</a:t>
            </a:r>
          </a:p>
          <a:p>
            <a:pPr>
              <a:buFontTx/>
              <a:buChar char="-"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A bővítés mértéke nem haladja meg a bővítendő épület hasznos alapterületének 100%-át (teljes épület - DD – korszerűt megközelítő)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bővítés mértéke meghaladja a bővítendő épület hasznos alapterületének 100%-át (teljes épület - DD – korszerűt megközelítő)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Az építési-szerelési munkával érintett gépészeti rendszereknek mindkét esetben meg kell felelniük a TNM rendelet 1. melléklet V. részében foglalt követelményeknek, amit </a:t>
            </a:r>
            <a:r>
              <a:rPr lang="hu-HU" b="1" dirty="0"/>
              <a:t>tervezői nyilatkozat</a:t>
            </a:r>
            <a:r>
              <a:rPr lang="hu-HU" dirty="0"/>
              <a:t>tal szükséges alátámasztani.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7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04CB47-12C4-47D2-9E75-B5BDBF8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86CC6B-2013-4061-A18B-C9BF095DE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/>
              <a:t>Energiahatékonysági intézkedések - A beruházások igazolása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>
              <a:buNone/>
            </a:pPr>
            <a:r>
              <a:rPr lang="hu-HU" sz="2000" dirty="0"/>
              <a:t>Energetikai tanúsítványok</a:t>
            </a:r>
          </a:p>
          <a:p>
            <a:r>
              <a:rPr lang="hu-HU" sz="2000" dirty="0"/>
              <a:t>beruházás megkezdése előtt</a:t>
            </a:r>
          </a:p>
          <a:p>
            <a:r>
              <a:rPr lang="hu-HU" sz="2000" dirty="0"/>
              <a:t>beruházás megvalósulása után (</a:t>
            </a:r>
            <a:r>
              <a:rPr lang="hu-HU" sz="2000" b="1" dirty="0"/>
              <a:t>legkésőbb a projekt záró kifizetési kérelmének benyújtásáig)</a:t>
            </a:r>
          </a:p>
          <a:p>
            <a:pPr>
              <a:buFontTx/>
              <a:buChar char="-"/>
            </a:pPr>
            <a:endParaRPr lang="hu-HU" b="1" dirty="0"/>
          </a:p>
          <a:p>
            <a:pPr>
              <a:buFontTx/>
              <a:buChar char="-"/>
            </a:pPr>
            <a:endParaRPr lang="hu-HU" b="1" dirty="0"/>
          </a:p>
          <a:p>
            <a:pPr>
              <a:buFontTx/>
              <a:buChar char="-"/>
            </a:pPr>
            <a:endParaRPr lang="hu-HU" b="1" dirty="0"/>
          </a:p>
          <a:p>
            <a:pPr>
              <a:buFontTx/>
              <a:buChar char="-"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815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C3A1D2-2FF1-461E-AC26-0E19DF91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08187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391098-0E1D-43D8-8A67-8E1E10FCB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4500" b="1" dirty="0"/>
              <a:t>Kötelező azbesztmentesítés</a:t>
            </a:r>
          </a:p>
          <a:p>
            <a:pPr marL="0" indent="0">
              <a:buNone/>
            </a:pPr>
            <a:endParaRPr lang="hu-HU" sz="4500" dirty="0"/>
          </a:p>
          <a:p>
            <a:pPr marL="0" indent="0">
              <a:buNone/>
            </a:pPr>
            <a:r>
              <a:rPr lang="hu-HU" sz="4500" b="1" dirty="0"/>
              <a:t>Akadálymentesítés</a:t>
            </a:r>
          </a:p>
          <a:p>
            <a:pPr marL="0" indent="0">
              <a:buNone/>
            </a:pPr>
            <a:endParaRPr lang="hu-HU" sz="4500" b="1" dirty="0"/>
          </a:p>
          <a:p>
            <a:pPr marL="0" indent="0">
              <a:spcAft>
                <a:spcPts val="600"/>
              </a:spcAft>
              <a:buNone/>
            </a:pPr>
            <a:r>
              <a:rPr lang="hu-HU" sz="4500" dirty="0"/>
              <a:t>a) </a:t>
            </a:r>
            <a:r>
              <a:rPr lang="hu-HU" sz="4500" b="1" dirty="0"/>
              <a:t>ingatlan felújítás, bővítés, átalakítás</a:t>
            </a:r>
            <a:r>
              <a:rPr lang="hu-HU" sz="4500" dirty="0"/>
              <a:t>: </a:t>
            </a:r>
            <a:r>
              <a:rPr lang="hu-HU" sz="4500" b="1" dirty="0"/>
              <a:t>projektarányos akadálymentesítés </a:t>
            </a:r>
          </a:p>
          <a:p>
            <a:pPr marL="630238" indent="-273050">
              <a:spcAft>
                <a:spcPts val="600"/>
              </a:spcAft>
            </a:pPr>
            <a:r>
              <a:rPr lang="hu-HU" sz="4500" dirty="0"/>
              <a:t>összes érintett fogyatékossági csoportra vonatkozó akadálymentesítési követelmény (pl. színkontraszt, kapcsolók mozgáskorlátozottak számára is elérhető magasságba helyezése)</a:t>
            </a:r>
          </a:p>
          <a:p>
            <a:pPr marL="630238" indent="-273050">
              <a:spcAft>
                <a:spcPts val="600"/>
              </a:spcAft>
            </a:pPr>
            <a:r>
              <a:rPr lang="hu-HU" sz="4500" dirty="0"/>
              <a:t>az </a:t>
            </a:r>
            <a:r>
              <a:rPr lang="hu-HU" sz="4500" b="1" dirty="0"/>
              <a:t>épület bejáratának </a:t>
            </a:r>
            <a:r>
              <a:rPr lang="hu-HU" sz="4500" dirty="0"/>
              <a:t>(a bejárat megközelíthetőségével együtt) és legalább </a:t>
            </a:r>
            <a:r>
              <a:rPr lang="hu-HU" sz="4500" b="1" dirty="0"/>
              <a:t>egy mellékhelyiségének </a:t>
            </a:r>
            <a:r>
              <a:rPr lang="hu-HU" sz="4500" dirty="0"/>
              <a:t>az elérési útvonal biztosításával történő, valamennyi fogyatékossági csoportra kiterjedő komplex (fizikai és </a:t>
            </a:r>
            <a:r>
              <a:rPr lang="hu-HU" sz="4500" dirty="0" err="1"/>
              <a:t>info</a:t>
            </a:r>
            <a:r>
              <a:rPr lang="hu-HU" sz="4500" dirty="0"/>
              <a:t>-kommunikációs) akadálymentesítése</a:t>
            </a:r>
          </a:p>
          <a:p>
            <a:pPr marL="630238" indent="-273050"/>
            <a:endParaRPr lang="hu-HU" sz="4500" dirty="0"/>
          </a:p>
          <a:p>
            <a:pPr marL="630238" indent="-273050"/>
            <a:r>
              <a:rPr lang="hu-HU" sz="4500" b="1" dirty="0"/>
              <a:t>akadálymentesítés részleges kialakítása </a:t>
            </a:r>
            <a:r>
              <a:rPr lang="hu-HU" sz="4500" dirty="0">
                <a:solidFill>
                  <a:srgbClr val="FF0000"/>
                </a:solidFill>
              </a:rPr>
              <a:t>kizárólag</a:t>
            </a:r>
            <a:r>
              <a:rPr lang="hu-HU" sz="4500" dirty="0"/>
              <a:t> csak abban az esetben lehetséges, amennyiben a műszaki adottságok alapján nem megfelelően biztosítható a fejlesztés akadálymentes kialakítása, erről a </a:t>
            </a:r>
            <a:r>
              <a:rPr lang="hu-HU" sz="4500" b="1" dirty="0"/>
              <a:t>rehabilitációs környezettervező szakmérnöknek/szakértőnek és tervezőnek együttesen szükséges nyilatkoznia</a:t>
            </a:r>
            <a:r>
              <a:rPr lang="hu-HU" sz="4500" dirty="0"/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123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1426</Words>
  <Application>Microsoft Office PowerPoint</Application>
  <PresentationFormat>Diavetítés a képernyőre (4:3 oldalarány)</PresentationFormat>
  <Paragraphs>211</Paragraphs>
  <Slides>18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Office-téma</vt:lpstr>
      <vt:lpstr>Élményszerű ismeretszerzés TOP-7.1.1-16-H-024-2</vt:lpstr>
      <vt:lpstr>A helyi felhívás célja, a támogatás mértéke a megvalósításra rendelkezésre álló idő</vt:lpstr>
      <vt:lpstr>Támogatható tevékenységek</vt:lpstr>
      <vt:lpstr>Támogatható tevékenységek</vt:lpstr>
      <vt:lpstr>Támogatást igénylők köre</vt:lpstr>
      <vt:lpstr>Szakmai, műszaki elvásárok</vt:lpstr>
      <vt:lpstr>Szakmai, műszaki elvárások</vt:lpstr>
      <vt:lpstr>Szakmai, műszaki elvárások</vt:lpstr>
      <vt:lpstr>Szakmai, műszaki elvárások</vt:lpstr>
      <vt:lpstr>Szakmai, műszaki elvárások</vt:lpstr>
      <vt:lpstr>Mérföldkövek, Indikátorok</vt:lpstr>
      <vt:lpstr>Elszámolható költségek köre</vt:lpstr>
      <vt:lpstr>Elszámolható költségek köre</vt:lpstr>
      <vt:lpstr>Elszámolható költségek köre</vt:lpstr>
      <vt:lpstr>Elszámolható költségek köre</vt:lpstr>
      <vt:lpstr>Helyi támogatási kérelem benyújtásakor csatolandó mellékletek</vt:lpstr>
      <vt:lpstr>A támogatási kérelem benyújtásának határideje és módja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Németh Ildikó</cp:lastModifiedBy>
  <cp:revision>68</cp:revision>
  <dcterms:created xsi:type="dcterms:W3CDTF">2014-03-03T11:13:53Z</dcterms:created>
  <dcterms:modified xsi:type="dcterms:W3CDTF">2018-11-05T06:54:48Z</dcterms:modified>
</cp:coreProperties>
</file>