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70" r:id="rId10"/>
    <p:sldId id="267" r:id="rId11"/>
    <p:sldId id="268" r:id="rId12"/>
    <p:sldId id="269" r:id="rId13"/>
    <p:sldId id="262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2018.07.31.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5976664" cy="1944216"/>
          </a:xfrm>
        </p:spPr>
        <p:txBody>
          <a:bodyPr/>
          <a:lstStyle/>
          <a:p>
            <a:r>
              <a:rPr lang="hu-HU" dirty="0"/>
              <a:t>Itt a helyed</a:t>
            </a:r>
            <a:br>
              <a:rPr lang="hu-HU" dirty="0"/>
            </a:br>
            <a:r>
              <a:rPr lang="hu-HU" dirty="0"/>
              <a:t>TOP-7.1.1-16-H-024-5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2557E410-CD0A-4DB0-9675-538055956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785986"/>
            <a:ext cx="4070632" cy="2582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3586F975-B888-4C08-8BB5-D5D9C333FF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554" y="43373"/>
            <a:ext cx="1795259" cy="115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385A51-78FA-4CBB-9904-0FD05F47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3F7640-B1C9-434A-ADF5-E720288B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4600" b="1" u="sng" dirty="0"/>
              <a:t>BERUHÁZÁSHOZ KAPCSOLÓDÓ KÖLTSÉGEK</a:t>
            </a:r>
          </a:p>
          <a:p>
            <a:pPr marL="630238"/>
            <a:r>
              <a:rPr lang="hu-HU" sz="4600" b="1" dirty="0"/>
              <a:t>Eszközbeszerzés költségei </a:t>
            </a:r>
            <a:r>
              <a:rPr lang="hu-HU" sz="4600" dirty="0"/>
              <a:t>(bekerülési érték, bekerülési érték egyes tételei)</a:t>
            </a:r>
          </a:p>
          <a:p>
            <a:pPr marL="987425" indent="0">
              <a:spcAft>
                <a:spcPts val="600"/>
              </a:spcAft>
              <a:buNone/>
            </a:pPr>
            <a:r>
              <a:rPr lang="hu-HU" sz="4600" dirty="0"/>
              <a:t>Az eszközök beszerzése önállóan nem támogatható, csak a felhívás 3.1 fejezetében felsorolt támogatható 	tevékenységekhez 	kapcsolódóan.</a:t>
            </a:r>
          </a:p>
          <a:p>
            <a:pPr marL="630238"/>
            <a:r>
              <a:rPr lang="hu-HU" sz="4600" b="1" dirty="0"/>
              <a:t>Immateriális javak beszerzésének költsége </a:t>
            </a:r>
            <a:r>
              <a:rPr lang="hu-HU" sz="4600" dirty="0"/>
              <a:t>(vagyoni értékű jog bekerülési értéke, szoftver bekerülési értéke, egyéb szellemi termék bekerülési értéke)</a:t>
            </a:r>
          </a:p>
          <a:p>
            <a:endParaRPr lang="hu-HU" sz="4600" dirty="0"/>
          </a:p>
          <a:p>
            <a:pPr marL="0" indent="0">
              <a:buNone/>
            </a:pPr>
            <a:r>
              <a:rPr lang="hu-HU" sz="4600" b="1" u="sng" dirty="0"/>
              <a:t>SZAKMAI MEGVALÓSÍTÁSHOZ KAPCSOLÓDÓ SZOLGÁLTATÁSOK KÖLTSÉGEI </a:t>
            </a:r>
            <a:r>
              <a:rPr lang="hu-HU" sz="4600" dirty="0"/>
              <a:t>(saját teljesítésben is elvégezhető a 272/2014. (XI.5.) Korm. rend. 5. melléklete szerint)</a:t>
            </a:r>
          </a:p>
          <a:p>
            <a:pPr marL="630238" indent="-365125">
              <a:spcAft>
                <a:spcPts val="600"/>
              </a:spcAft>
            </a:pPr>
            <a:r>
              <a:rPr lang="hu-HU" sz="4600" b="1" dirty="0"/>
              <a:t>Szakmai megvalósításhoz kapcsolódó szolgáltatások költsége</a:t>
            </a:r>
          </a:p>
          <a:p>
            <a:pPr marL="630238" indent="-365125">
              <a:spcAft>
                <a:spcPts val="600"/>
              </a:spcAft>
            </a:pPr>
            <a:r>
              <a:rPr lang="hu-HU" sz="4600" b="1" dirty="0"/>
              <a:t>Képzéshez kapcsolódó költségek </a:t>
            </a:r>
            <a:r>
              <a:rPr lang="hu-HU" sz="4600" dirty="0"/>
              <a:t>(oktatók költségei, az oktatók és a képzésben résztvevők utazási költségei, képzés megszervezésének és lebonyolításának költségei, tananyag fejlesztése, kivitelezése, képzés költsége </a:t>
            </a:r>
            <a:r>
              <a:rPr lang="hu-HU" sz="4600" dirty="0" err="1"/>
              <a:t>résztvevőnként</a:t>
            </a:r>
            <a:r>
              <a:rPr lang="hu-HU" sz="4600" dirty="0"/>
              <a:t>, a képzés céljára használt helyiségek, illetve eszközök bérleti díja</a:t>
            </a:r>
          </a:p>
          <a:p>
            <a:pPr marL="630238" indent="-365125">
              <a:spcAft>
                <a:spcPts val="600"/>
              </a:spcAft>
            </a:pPr>
            <a:r>
              <a:rPr lang="hu-HU" sz="4600" b="1" dirty="0"/>
              <a:t>Marketing, kommunikációs szolgáltatások költségei </a:t>
            </a:r>
            <a:r>
              <a:rPr lang="hu-HU" sz="4600" dirty="0"/>
              <a:t>(marketingeszközök fejlesztése, rendezvényszervezés, kapcsolódó ellátási, ún. „</a:t>
            </a:r>
            <a:r>
              <a:rPr lang="hu-HU" sz="4600" dirty="0" err="1"/>
              <a:t>catering</a:t>
            </a:r>
            <a:r>
              <a:rPr lang="hu-HU" sz="4600" dirty="0"/>
              <a:t>” költségek, egyéb kommunikációs tevékenységek költségei)</a:t>
            </a:r>
          </a:p>
          <a:p>
            <a:pPr marL="630238" indent="-365125"/>
            <a:r>
              <a:rPr lang="hu-HU" sz="4600" b="1" dirty="0"/>
              <a:t>Kötelezően előírt nyilvánosság biztosításának költsége</a:t>
            </a:r>
          </a:p>
          <a:p>
            <a:endParaRPr lang="hu-HU" sz="4600" dirty="0"/>
          </a:p>
          <a:p>
            <a:pPr marL="0" indent="0">
              <a:buNone/>
            </a:pPr>
            <a:r>
              <a:rPr lang="hu-HU" sz="4600" b="1" u="sng" dirty="0"/>
              <a:t>SZAKMAI MEGVALÓSÍTÁSBAN KÖZREMŰKÖDŐ MUNKATÁRSAK KÖLTSÉGEI</a:t>
            </a:r>
          </a:p>
          <a:p>
            <a:pPr marL="630238"/>
            <a:r>
              <a:rPr lang="hu-HU" sz="4600" dirty="0"/>
              <a:t>Szakmai megvalósításhoz kapcsolódó személyi jellegű ráfordítás</a:t>
            </a:r>
          </a:p>
          <a:p>
            <a:endParaRPr lang="hu-HU" sz="4600" dirty="0"/>
          </a:p>
          <a:p>
            <a:pPr marL="0" indent="0">
              <a:buNone/>
            </a:pPr>
            <a:r>
              <a:rPr lang="hu-HU" sz="4600" b="1" u="sng" dirty="0"/>
              <a:t>SZAKMAI MEGVALÓSÍTÁSHOZ KAPCSOLÓDÓ EGYÉB KÖLTSÉGEK</a:t>
            </a:r>
            <a:r>
              <a:rPr lang="hu-HU" sz="4600" u="sng" dirty="0"/>
              <a:t> </a:t>
            </a:r>
            <a:r>
              <a:rPr lang="hu-HU" sz="4600" dirty="0"/>
              <a:t>- szakmai megvalósításhoz kapcsolódó anyagköltségek</a:t>
            </a:r>
          </a:p>
          <a:p>
            <a:pPr marL="0" indent="0">
              <a:buNone/>
            </a:pPr>
            <a:endParaRPr lang="hu-HU" sz="4600" dirty="0"/>
          </a:p>
          <a:p>
            <a:pPr marL="0" indent="0">
              <a:buNone/>
            </a:pPr>
            <a:r>
              <a:rPr lang="hu-HU" sz="4600" b="1" u="sng" dirty="0"/>
              <a:t>PROJEKTMENEDZSMENT KÖLTSÉG </a:t>
            </a:r>
          </a:p>
          <a:p>
            <a:pPr marL="630238"/>
            <a:r>
              <a:rPr lang="hu-HU" sz="4800" dirty="0"/>
              <a:t>Projektmenedzsment személyi jellegű ráfordítása </a:t>
            </a:r>
          </a:p>
          <a:p>
            <a:pPr marL="630238"/>
            <a:r>
              <a:rPr lang="hu-HU" sz="4600" dirty="0"/>
              <a:t>Egyéb projektmenedzsment költség (projektmenedzsmenthez kapcsolódó iroda, eszköz és immateriális javak bérleti költsége, projektmenedzsmenthez kapcsolódó anyag és kis értékű eszközök költsége)</a:t>
            </a:r>
          </a:p>
          <a:p>
            <a:endParaRPr lang="hu-HU" sz="4600" dirty="0"/>
          </a:p>
          <a:p>
            <a:pPr marL="0" indent="0">
              <a:buNone/>
            </a:pPr>
            <a:r>
              <a:rPr lang="hu-HU" sz="4600" b="1" u="sng" dirty="0"/>
              <a:t>ADÓK, KÖZTERHEK</a:t>
            </a:r>
            <a:r>
              <a:rPr lang="hu-HU" sz="4600" u="sng" dirty="0"/>
              <a:t> </a:t>
            </a:r>
            <a:r>
              <a:rPr lang="hu-HU" sz="4600" dirty="0"/>
              <a:t>(ide nem értve a le nem vonható áfát)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381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5513E-15F2-4504-A1C1-AA44142D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r>
              <a:rPr lang="hu-HU" dirty="0"/>
              <a:t>Helyi támogatási kérelem benyújtásakor csatolandó 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16F2F5-E7B9-4206-B08B-501858EC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</a:pPr>
            <a:endParaRPr lang="hu-HU" sz="1700" b="1" dirty="0"/>
          </a:p>
          <a:p>
            <a:pPr>
              <a:buFont typeface="+mj-lt"/>
              <a:buAutoNum type="arabicPeriod"/>
            </a:pPr>
            <a:r>
              <a:rPr lang="hu-HU" sz="1800" b="1" dirty="0"/>
              <a:t>Támogatási kérelem adatlap</a:t>
            </a:r>
          </a:p>
          <a:p>
            <a:pPr>
              <a:buFont typeface="+mj-lt"/>
              <a:buAutoNum type="arabicPeriod"/>
            </a:pPr>
            <a:endParaRPr lang="hu-HU" sz="1800" dirty="0"/>
          </a:p>
          <a:p>
            <a:pPr>
              <a:buFont typeface="+mj-lt"/>
              <a:buAutoNum type="arabicPeriod"/>
            </a:pPr>
            <a:r>
              <a:rPr lang="hu-HU" sz="1800" b="1" dirty="0"/>
              <a:t>Szakmai megalapozó dokumentum és mellékletei</a:t>
            </a:r>
          </a:p>
          <a:p>
            <a:pPr marL="539750" indent="0">
              <a:buNone/>
            </a:pPr>
            <a:r>
              <a:rPr lang="hu-HU" sz="1800" dirty="0"/>
              <a:t>Kifejtendő pontok: támogatást igénylő bemutatása; projekt céljai, indikátorai, célcsoportjai; a projekt bemutatása, kockázatok; esélyegyenlőségi és fenntarthatósági szempontok érvényesülése </a:t>
            </a:r>
          </a:p>
          <a:p>
            <a:pPr marL="539750" indent="0">
              <a:buNone/>
            </a:pPr>
            <a:r>
              <a:rPr lang="hu-HU" sz="1800" dirty="0"/>
              <a:t>+ melléklet: beszerzendő eszközök listája</a:t>
            </a:r>
          </a:p>
          <a:p>
            <a:pPr>
              <a:buFont typeface="+mj-lt"/>
              <a:buAutoNum type="arabicPeriod"/>
            </a:pPr>
            <a:endParaRPr lang="hu-HU" sz="1800" b="1" dirty="0"/>
          </a:p>
          <a:p>
            <a:pPr marL="357188" indent="-357188">
              <a:buNone/>
            </a:pPr>
            <a:r>
              <a:rPr lang="hu-HU" sz="1800" b="1" dirty="0"/>
              <a:t>3. Konzorciumi megállapodás (amennyiben releváns)</a:t>
            </a:r>
          </a:p>
          <a:p>
            <a:pPr>
              <a:buFont typeface="+mj-lt"/>
              <a:buAutoNum type="arabicPeriod"/>
            </a:pP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4. Árajánlatok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Nem közbeszerzés köteles költségtételek esetén: min. 1 db, de kiváltható hivatalos árajánlatok bemutatásával (forgalmazó cégek honlapja)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Közbeszerzés esetén: indikatív árajánlat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1800" dirty="0"/>
              <a:t>Személyi jellegű ráfordítások megalapozására: a kérelem benyújtását megelőző évre vonatkozó bérkartonok VAGY nyilatkozat az érintett időszak személyi jellegű ráfordításainak értékéről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1800" b="1" dirty="0"/>
              <a:t>Sablonok elérhetők</a:t>
            </a:r>
            <a:r>
              <a:rPr lang="hu-HU" sz="1800" dirty="0"/>
              <a:t>: clld.marcali.hu „Pályázatok” menüpont alatt az adott felhívásokokhoz tartozó „Segédletek” című mappa alatt</a:t>
            </a:r>
          </a:p>
        </p:txBody>
      </p:sp>
    </p:spTree>
    <p:extLst>
      <p:ext uri="{BB962C8B-B14F-4D97-AF65-F5344CB8AC3E}">
        <p14:creationId xmlns:p14="http://schemas.microsoft.com/office/powerpoint/2010/main" val="198773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9AD404-EA0D-4C6D-A425-0453C78A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220355" cy="936104"/>
          </a:xfrm>
        </p:spPr>
        <p:txBody>
          <a:bodyPr>
            <a:normAutofit/>
          </a:bodyPr>
          <a:lstStyle/>
          <a:p>
            <a:r>
              <a:rPr lang="hu-HU" dirty="0"/>
              <a:t>Támogató okirathoz csatolandó 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E53CA4-D3B7-44CE-A4DA-8BE48A067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dirty="0"/>
              <a:t>Amennyiben a Helyi Bíráló Bizottság a projektet támogatandónak ítéli és az Irányító Hatóság  a HBB döntését jóváhagyja, az IH támogatói okiratot ad ki.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támogatói okirathoz csatolni kell:</a:t>
            </a:r>
          </a:p>
          <a:p>
            <a:pPr marL="0" indent="0">
              <a:buNone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kedvezményezett nevében </a:t>
            </a:r>
            <a:r>
              <a:rPr lang="hu-HU" b="1" dirty="0"/>
              <a:t>aláíró személy vagy személyek </a:t>
            </a:r>
            <a:r>
              <a:rPr lang="hu-HU" dirty="0"/>
              <a:t>- </a:t>
            </a:r>
            <a:r>
              <a:rPr lang="hu-HU" i="1" dirty="0"/>
              <a:t>a költségvetési szerv, a helyi önkormányzat, a kisebbségi önkormányzat, az egyházi jogi személy, a felsőoktatási intézmény, a közalapítvány és az állam kizárólagos tulajdonában lévő gazdasági társaság kivételével</a:t>
            </a:r>
            <a:r>
              <a:rPr lang="hu-HU" dirty="0"/>
              <a:t> - pénzügyi intézmény által igazolt, ügyvéd által ellenjegyzett vagy közjegyző által hitelesített </a:t>
            </a:r>
            <a:r>
              <a:rPr lang="hu-HU" b="1" dirty="0"/>
              <a:t>aláírás mintáját</a:t>
            </a:r>
            <a:r>
              <a:rPr lang="hu-HU" dirty="0"/>
              <a:t>,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 kedvezményezett - </a:t>
            </a:r>
            <a:r>
              <a:rPr lang="hu-HU" i="1" dirty="0"/>
              <a:t>a költségvetési szerv, a helyi önkormányzat, a nemzetiségi önkormányzat, az egyházi jogi személy, a felsőoktatási intézmény, a közalapítvány és az állam kizárólagos tulajdonában lévő gazdasági társaság kivételével </a:t>
            </a:r>
            <a:r>
              <a:rPr lang="hu-HU" dirty="0"/>
              <a:t>- </a:t>
            </a:r>
            <a:r>
              <a:rPr lang="hu-HU" b="1" dirty="0"/>
              <a:t>alapító (létesítő) okiratát vagy jogszabályban meghatározott nyilvántartásba vételét igazoló okiratát</a:t>
            </a:r>
            <a:r>
              <a:rPr lang="hu-HU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Nyilatkozat finanszírozási mód választásáról.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Konzorciumi együttműködési megállapodás - Támogatásban részesített projekt megvalósítására (amennyiben releváns, sablon található a clld.marcali.hu honlapon, a felhíváshoz kapcsolódó „Segédletek” című mappában)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258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D992B-CC79-450D-868C-9211ED6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A támogatási kérelem benyújtásának határideje és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1332C3-1FB6-4318-8FA3-E27435A9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400" dirty="0"/>
              <a:t>A támogatási kérelmek benyújtására 2018.szeptember 15-től 2019. április 15-ig van lehetőség.</a:t>
            </a:r>
          </a:p>
          <a:p>
            <a:pPr marL="0" indent="0">
              <a:buNone/>
            </a:pPr>
            <a:r>
              <a:rPr lang="hu-HU" sz="1400" dirty="0"/>
              <a:t>Ezen időszak alatt az alábbi értékelési szakaszokban benyújtásra került projektek kerülnek együttesen elbírálásra:</a:t>
            </a:r>
          </a:p>
          <a:p>
            <a:r>
              <a:rPr lang="hu-HU" sz="1400" dirty="0"/>
              <a:t>2018. szeptember 15. – 2018. november 15.</a:t>
            </a:r>
          </a:p>
          <a:p>
            <a:r>
              <a:rPr lang="hu-HU" sz="1400" dirty="0"/>
              <a:t>2018. november 16. – 2019. április 15.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dirty="0"/>
              <a:t>A helyi támogatási kérelmet </a:t>
            </a:r>
            <a:r>
              <a:rPr lang="hu-HU" sz="1400" b="1" dirty="0"/>
              <a:t>elektronikus adathordozón </a:t>
            </a:r>
            <a:r>
              <a:rPr lang="hu-HU" sz="1400" dirty="0"/>
              <a:t>(</a:t>
            </a:r>
            <a:r>
              <a:rPr lang="hu-HU" sz="1400" dirty="0" err="1"/>
              <a:t>doc</a:t>
            </a:r>
            <a:r>
              <a:rPr lang="hu-HU" sz="1400" dirty="0"/>
              <a:t>, </a:t>
            </a:r>
            <a:r>
              <a:rPr lang="hu-HU" sz="1400" dirty="0" err="1"/>
              <a:t>xls</a:t>
            </a:r>
            <a:r>
              <a:rPr lang="hu-HU" sz="1400" dirty="0"/>
              <a:t>, pdf-fájl formátumban, kizárólag CD/DVD lemezen), valamint </a:t>
            </a:r>
            <a:r>
              <a:rPr lang="hu-HU" sz="1400" b="1" dirty="0"/>
              <a:t>az aláírásokkal ellátott dokumentumokat (helyi támogatási kérelem adatlap, nyilatkozatok) 1 eredeti papír alapú példányban </a:t>
            </a:r>
            <a:r>
              <a:rPr lang="hu-HU" sz="1400" dirty="0"/>
              <a:t>kell benyújtani, zárt csomagolásban postai küldeményként, vagy személyesen a Marcali Helyi Közösség Egyesület címére (8700 Marcali, Rákóczi u. 11.)</a:t>
            </a:r>
          </a:p>
          <a:p>
            <a:pPr marL="0" indent="0">
              <a:buNone/>
            </a:pPr>
            <a:endParaRPr lang="hu-HU" sz="1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5000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916832"/>
            <a:ext cx="8219256" cy="3993307"/>
          </a:xfrm>
        </p:spPr>
        <p:txBody>
          <a:bodyPr>
            <a:normAutofit/>
          </a:bodyPr>
          <a:lstStyle/>
          <a:p>
            <a:endParaRPr lang="hu-HU" dirty="0"/>
          </a:p>
          <a:p>
            <a:endParaRPr lang="hu-HU" dirty="0"/>
          </a:p>
          <a:p>
            <a:r>
              <a:rPr lang="hu-HU" b="1" dirty="0"/>
              <a:t>A felhívás célja</a:t>
            </a:r>
            <a:r>
              <a:rPr lang="hu-HU" dirty="0"/>
              <a:t>, hogy ösztönözze azokat a közösségi, önkéntes akciókat (pl. szemétszedés, városszépítő akciók, tematikus túraútvonalak kialakítása stb.), amelyek elősegítik a helyi identitás erősítését és a hátrányos helyzetű csoportok integrációját. </a:t>
            </a:r>
          </a:p>
          <a:p>
            <a:endParaRPr lang="hu-HU" dirty="0"/>
          </a:p>
          <a:p>
            <a:r>
              <a:rPr lang="hu-HU" dirty="0"/>
              <a:t>További cél, hogy a civil és önkéntes aktivitás növelésével és az alulról jövő kezdeményezések becsatornázásával a közösségi összetartozás érzése és a társadalmi kohézió </a:t>
            </a:r>
            <a:r>
              <a:rPr lang="hu-HU" dirty="0" err="1"/>
              <a:t>erősödjön</a:t>
            </a:r>
            <a:r>
              <a:rPr lang="hu-HU" dirty="0"/>
              <a:t> a városban.</a:t>
            </a:r>
          </a:p>
          <a:p>
            <a:endParaRPr lang="hu-HU" dirty="0"/>
          </a:p>
          <a:p>
            <a:r>
              <a:rPr lang="hu-HU" dirty="0"/>
              <a:t>Támogatás mértéke: </a:t>
            </a:r>
            <a:r>
              <a:rPr lang="hu-HU" b="1" dirty="0"/>
              <a:t>minimum 2 millió Ft, maximum 20 millió Ft</a:t>
            </a:r>
          </a:p>
          <a:p>
            <a:endParaRPr lang="hu-HU" dirty="0"/>
          </a:p>
          <a:p>
            <a:r>
              <a:rPr lang="hu-HU" dirty="0"/>
              <a:t>Támogatott támogatási kérelmek várható száma: 5-20 db</a:t>
            </a:r>
          </a:p>
          <a:p>
            <a:endParaRPr lang="hu-HU" dirty="0"/>
          </a:p>
          <a:p>
            <a:r>
              <a:rPr lang="hu-HU" dirty="0"/>
              <a:t>A projekt fizikai befejezésére a projekt megkezdését, vagy amennyiben a projekt a támogatói okirat hatályba lépéséig nem kezdődött meg, a támogatói okirat hatályba lépését követően </a:t>
            </a:r>
            <a:r>
              <a:rPr lang="hu-HU" b="1" dirty="0"/>
              <a:t>legfeljebb 24 hónap</a:t>
            </a:r>
            <a:r>
              <a:rPr lang="hu-HU" dirty="0"/>
              <a:t> áll rendelkezésre.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/>
          <a:lstStyle/>
          <a:p>
            <a:r>
              <a:rPr lang="hu-HU" dirty="0"/>
              <a:t>A helyi felhívás célja, a támogatás mértéke</a:t>
            </a:r>
            <a:br>
              <a:rPr lang="hu-HU" dirty="0"/>
            </a:br>
            <a:r>
              <a:rPr lang="hu-HU" dirty="0"/>
              <a:t>a megvalósításra rendelkezésre álló idő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9F43BA-B1A4-464A-AABB-5D6BA557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3960D-60A6-4E7E-96AD-38D6B54B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sz="1400" b="1" dirty="0"/>
              <a:t>Önállóan támogatható tevékenységek</a:t>
            </a:r>
          </a:p>
          <a:p>
            <a:pPr marL="987425">
              <a:buFont typeface="+mj-lt"/>
              <a:buAutoNum type="alphaLcParenR"/>
            </a:pPr>
            <a:r>
              <a:rPr lang="hu-HU" sz="1400" dirty="0"/>
              <a:t>Kulturális, közösségi rendezvények szervezése, lebonyolítása; </a:t>
            </a:r>
            <a:br>
              <a:rPr lang="hu-HU" sz="1400" dirty="0"/>
            </a:br>
            <a:r>
              <a:rPr lang="hu-HU" sz="1200" dirty="0"/>
              <a:t>(pl. képzőművészeti kiállítások, zenei koncertek, interaktív alkotó programok, hagyományőrző programok, tematikus alkotó versenyek, vetélkedők, táncprogramok, meseútvonal kialakítása, közterületszépítési verseny)</a:t>
            </a:r>
          </a:p>
          <a:p>
            <a:pPr marL="987425">
              <a:buFont typeface="+mj-lt"/>
              <a:buAutoNum type="alphaLcParenR"/>
            </a:pPr>
            <a:r>
              <a:rPr lang="hu-HU" sz="1400" dirty="0"/>
              <a:t>Személyiségfejlesztő, érzékenyítő programok szervezése, lebonyolítása; </a:t>
            </a:r>
          </a:p>
          <a:p>
            <a:pPr marL="987425">
              <a:buFont typeface="+mj-lt"/>
              <a:buAutoNum type="alphaLcParenR"/>
            </a:pPr>
            <a:r>
              <a:rPr lang="hu-HU" sz="1400" dirty="0"/>
              <a:t>Önkéntesség népszerűsítését, a társadalmi különbségek mérséklését célzó program szervezése, lebonyolítása, </a:t>
            </a:r>
          </a:p>
          <a:p>
            <a:pPr marL="987425">
              <a:buFont typeface="+mj-lt"/>
              <a:buAutoNum type="alphaLcParenR"/>
            </a:pPr>
            <a:r>
              <a:rPr lang="hu-HU" sz="1400" dirty="0"/>
              <a:t>Megújított infrastruktúra közösségi használatát biztosító megoldások kialakítása, kommunikációs csatornák fejlesztése</a:t>
            </a:r>
          </a:p>
          <a:p>
            <a:pPr marL="987425">
              <a:buFont typeface="+mj-lt"/>
              <a:buAutoNum type="alphaLcParenR"/>
            </a:pPr>
            <a:endParaRPr lang="hu-HU" sz="1400" dirty="0"/>
          </a:p>
          <a:p>
            <a:r>
              <a:rPr lang="hu-HU" sz="1400" b="1" dirty="0"/>
              <a:t>Kötelezően megvalósítandó, önállóan nem támogatható tevékenységek</a:t>
            </a:r>
          </a:p>
          <a:p>
            <a:pPr marL="987425" indent="-357188">
              <a:buFont typeface="+mj-lt"/>
              <a:buAutoNum type="alphaLcParenR"/>
            </a:pPr>
            <a:r>
              <a:rPr lang="hu-HU" sz="1400" dirty="0"/>
              <a:t>Nyilvánosság biztosítása (</a:t>
            </a:r>
            <a:r>
              <a:rPr lang="hu-HU" sz="1200" dirty="0"/>
              <a:t>Általános útmutató a helyi felhívásokhoz c. </a:t>
            </a:r>
            <a:r>
              <a:rPr lang="hu-HU" sz="1200" dirty="0" err="1"/>
              <a:t>dok</a:t>
            </a:r>
            <a:r>
              <a:rPr lang="hu-HU" sz="1200" dirty="0"/>
              <a:t>. alapján – megtalálható: clld.marcali.hu „Dokumentumok” menüpont alatt</a:t>
            </a:r>
            <a:r>
              <a:rPr lang="hu-HU" sz="1400" dirty="0"/>
              <a:t>)</a:t>
            </a:r>
          </a:p>
          <a:p>
            <a:pPr marL="630237" indent="0">
              <a:buNone/>
            </a:pPr>
            <a:endParaRPr lang="hu-HU" sz="1400" dirty="0"/>
          </a:p>
          <a:p>
            <a:r>
              <a:rPr lang="hu-HU" sz="1400" b="1" dirty="0"/>
              <a:t>Választható, önállóan nem támogatható tevékenységek</a:t>
            </a:r>
          </a:p>
          <a:p>
            <a:pPr marL="987425" indent="-357188">
              <a:buFont typeface="+mj-lt"/>
              <a:buAutoNum type="alphaLcParenR"/>
            </a:pPr>
            <a:r>
              <a:rPr lang="hu-HU" sz="1400" dirty="0"/>
              <a:t>Az önállóan támogatható tevékenységekhez kapcsolódó eszköz és immateriális javak beszerzése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r>
              <a:rPr lang="hu-HU" sz="1400" b="1" dirty="0"/>
              <a:t>Minimum 2 önállóan támogatható tevékenységet kell megvalósítani!</a:t>
            </a:r>
          </a:p>
        </p:txBody>
      </p:sp>
    </p:spTree>
    <p:extLst>
      <p:ext uri="{BB962C8B-B14F-4D97-AF65-F5344CB8AC3E}">
        <p14:creationId xmlns:p14="http://schemas.microsoft.com/office/powerpoint/2010/main" val="41533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536B45-6B94-4441-9A19-991D0B7A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Támogatást igénylők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0328-7D33-4120-9DDE-DDD9D700A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Jelen felhívásra támogatási kérelmet nyújthatnak be:</a:t>
            </a:r>
          </a:p>
          <a:p>
            <a:pPr marL="0" indent="0">
              <a:buNone/>
            </a:pPr>
            <a:endParaRPr lang="hu-HU" sz="1600" dirty="0"/>
          </a:p>
          <a:p>
            <a:pPr marL="987425"/>
            <a:r>
              <a:rPr lang="hu-HU" sz="1500" dirty="0"/>
              <a:t>Helyi önkormányzat (GFO 321)</a:t>
            </a:r>
          </a:p>
          <a:p>
            <a:pPr marL="987425"/>
            <a:r>
              <a:rPr lang="hu-HU" sz="1500" dirty="0"/>
              <a:t>Helyi önkormányzati költségvetési szerv (GFO 322)</a:t>
            </a:r>
          </a:p>
          <a:p>
            <a:pPr marL="987425"/>
            <a:r>
              <a:rPr lang="hu-HU" sz="1500" dirty="0"/>
              <a:t>Helyi nemzetiségi önkormányzat (GFO 371)</a:t>
            </a:r>
          </a:p>
          <a:p>
            <a:pPr marL="987425"/>
            <a:r>
              <a:rPr lang="hu-HU" sz="1500" dirty="0"/>
              <a:t>Sportegyesület (GFO 521)</a:t>
            </a:r>
          </a:p>
          <a:p>
            <a:pPr marL="987425"/>
            <a:r>
              <a:rPr lang="hu-HU" sz="1500" dirty="0"/>
              <a:t>Vallási tevékenységet végző szervezet (GFO 525)</a:t>
            </a:r>
          </a:p>
          <a:p>
            <a:pPr marL="987425"/>
            <a:r>
              <a:rPr lang="hu-HU" sz="1500" dirty="0"/>
              <a:t>Nemzetiségi egyesület (GFO 528)</a:t>
            </a:r>
          </a:p>
          <a:p>
            <a:pPr marL="987425"/>
            <a:r>
              <a:rPr lang="hu-HU" sz="1500" dirty="0"/>
              <a:t>Egyéb egyesület (GFO 529)</a:t>
            </a:r>
          </a:p>
          <a:p>
            <a:pPr marL="987425"/>
            <a:r>
              <a:rPr lang="hu-HU" sz="1500" dirty="0"/>
              <a:t>Egyházi jogi személy (GFO 55)</a:t>
            </a:r>
          </a:p>
          <a:p>
            <a:pPr marL="987425"/>
            <a:r>
              <a:rPr lang="hu-HU" sz="1500" dirty="0"/>
              <a:t>Közalapítvány (GFO 561)</a:t>
            </a:r>
          </a:p>
          <a:p>
            <a:pPr marL="987425"/>
            <a:r>
              <a:rPr lang="hu-HU" sz="1500" dirty="0"/>
              <a:t>Egyéb alapítvány (GFO 569)</a:t>
            </a:r>
          </a:p>
          <a:p>
            <a:pPr marL="987425"/>
            <a:r>
              <a:rPr lang="hu-HU" sz="1500" dirty="0"/>
              <a:t>Lakásszövetkezet (GFO 593)</a:t>
            </a:r>
          </a:p>
          <a:p>
            <a:pPr marL="987425"/>
            <a:r>
              <a:rPr lang="hu-HU" sz="1500" dirty="0"/>
              <a:t>Társasház (GFO 692)</a:t>
            </a:r>
          </a:p>
          <a:p>
            <a:endParaRPr lang="hu-HU" sz="1900" dirty="0"/>
          </a:p>
          <a:p>
            <a:endParaRPr lang="hu-HU" sz="1900" dirty="0"/>
          </a:p>
          <a:p>
            <a:pPr marL="0" indent="0">
              <a:buNone/>
            </a:pPr>
            <a:r>
              <a:rPr lang="hu-HU" sz="1500" dirty="0"/>
              <a:t>A támogatási kérelem benyújtására konzorciumi formában is van lehetőség.</a:t>
            </a:r>
          </a:p>
          <a:p>
            <a:pPr marL="0" indent="0">
              <a:buNone/>
            </a:pPr>
            <a:r>
              <a:rPr lang="hu-HU" sz="1500" dirty="0"/>
              <a:t>Konzorciumi partnerek a felsorolt típusú szervezetek lehetnek.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33133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117287-4451-4CE8-A27C-82907324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Szakmai, műszaki elvásárok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EECF1-CE8F-4BE5-91E1-6A78F4403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2900" b="1" dirty="0"/>
              <a:t>Közösségi akciók, rendezvények támogatásának szakmai követelményei</a:t>
            </a:r>
            <a:r>
              <a:rPr lang="hu-HU" sz="2900" dirty="0"/>
              <a:t>:</a:t>
            </a:r>
          </a:p>
          <a:p>
            <a:pPr marL="0" indent="0">
              <a:buNone/>
            </a:pPr>
            <a:endParaRPr lang="hu-HU" sz="2900" dirty="0"/>
          </a:p>
          <a:p>
            <a:pPr marL="514350" indent="-514350" algn="just">
              <a:buFont typeface="+mj-lt"/>
              <a:buAutoNum type="arabicPeriod"/>
            </a:pPr>
            <a:r>
              <a:rPr lang="hu-HU" sz="2900" dirty="0"/>
              <a:t>A kedvezményezett köteles a rendezvény témájáról, helyszínéről és időpontjáról szóló meghívót és a meghirdetés dokumentációját a rendezvény megvalósítási időpontját megelőző tizedik napig az illetékes HACS-hoz megküldeni, aki köteles a honlapján történő közzétételéről gondoskodni.</a:t>
            </a:r>
          </a:p>
          <a:p>
            <a:pPr marL="514350" indent="-514350" algn="just">
              <a:buFont typeface="+mj-lt"/>
              <a:buAutoNum type="arabicPeriod"/>
            </a:pPr>
            <a:endParaRPr lang="hu-HU" sz="2900" dirty="0"/>
          </a:p>
          <a:p>
            <a:pPr marL="514350" indent="-514350" algn="just">
              <a:buFont typeface="+mj-lt"/>
              <a:buAutoNum type="arabicPeriod"/>
            </a:pPr>
            <a:r>
              <a:rPr lang="hu-HU" sz="2900" dirty="0"/>
              <a:t>Az e tevékenység keretében támogatható rendezvény költségei között kizárólag azon szolgáltatások költségei számolhatók el, amelyeknek igénybevételére a rendezvény látogatói felé külön díjat a szolgáltatást nyújtó nem számolt fel.</a:t>
            </a:r>
          </a:p>
          <a:p>
            <a:pPr marL="514350" indent="-514350" algn="just">
              <a:buFont typeface="+mj-lt"/>
              <a:buAutoNum type="arabicPeriod"/>
            </a:pPr>
            <a:endParaRPr lang="hu-HU" sz="2900" dirty="0"/>
          </a:p>
          <a:p>
            <a:pPr marL="514350" indent="-514350" algn="just">
              <a:buFont typeface="+mj-lt"/>
              <a:buAutoNum type="arabicPeriod"/>
            </a:pPr>
            <a:r>
              <a:rPr lang="hu-HU" sz="2900" dirty="0"/>
              <a:t>A rendezvény meghirdetésének dokumentációját, valamint a rendezvény helyszínét, időpontját, célcsoportját, eredményeit bemutató emlékeztetőt és legalább tíz darab, a rendezvény főbb programjait és a rendezvényen elhelyezett arculati elemeket bemutató dátumozott fotót a rendezvény időpontját követően legkésőbb az első olyan kifizetési kérelemmel egyidejűleg be kell nyújtani, amelyben a rendezvénnyel kapcsolatos tétel is elszámolásra kerül.</a:t>
            </a:r>
          </a:p>
          <a:p>
            <a:pPr marL="514350" indent="-514350" algn="just">
              <a:buFont typeface="+mj-lt"/>
              <a:buAutoNum type="arabicPeriod"/>
            </a:pPr>
            <a:endParaRPr lang="hu-HU" sz="2900" dirty="0"/>
          </a:p>
          <a:p>
            <a:pPr marL="514350" indent="-514350" algn="just">
              <a:buFont typeface="+mj-lt"/>
              <a:buAutoNum type="arabicPeriod"/>
            </a:pPr>
            <a:r>
              <a:rPr lang="hu-HU" sz="2900" dirty="0"/>
              <a:t>Amennyiben a kedvezményezett nem tesz eleget a dokumentációs kötelezettségének, a kifizetési kérelemnek a rendezvényhez tartozó tételei elutasításra kerülnek.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5213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15B263-FFC0-4A6E-AAC3-3D243056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492163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C1C3B1A-F3E7-4D19-858C-2A44C539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2900" b="1" dirty="0"/>
              <a:t>Személyiségfejlesztő, érzékenyítő programok támogatásának szakmai követelményei:</a:t>
            </a:r>
          </a:p>
          <a:p>
            <a:pPr marL="0" indent="0">
              <a:buNone/>
            </a:pPr>
            <a:endParaRPr lang="hu-HU" sz="2900" dirty="0"/>
          </a:p>
          <a:p>
            <a:pPr marL="514350" indent="-514350">
              <a:buFont typeface="+mj-lt"/>
              <a:buAutoNum type="arabicPeriod"/>
            </a:pPr>
            <a:r>
              <a:rPr lang="hu-HU" sz="2900" dirty="0"/>
              <a:t>A támogatási kérelemhez mellékelni kell a szervező által elkészített tematikát.</a:t>
            </a:r>
          </a:p>
          <a:p>
            <a:pPr marL="514350" indent="-514350">
              <a:buFont typeface="+mj-lt"/>
              <a:buAutoNum type="arabicPeriod"/>
            </a:pPr>
            <a:endParaRPr lang="hu-HU" sz="2900" dirty="0"/>
          </a:p>
          <a:p>
            <a:pPr marL="514350" indent="-514350">
              <a:buFont typeface="+mj-lt"/>
              <a:buAutoNum type="arabicPeriod"/>
            </a:pPr>
            <a:r>
              <a:rPr lang="hu-HU" sz="2900" dirty="0"/>
              <a:t>A szervező köteles a résztvevők számára igazolást, tanúsítványt, bizonyítványt, vagy oklevelet kiállítani </a:t>
            </a:r>
          </a:p>
          <a:p>
            <a:pPr marL="514350" indent="-514350">
              <a:buFont typeface="+mj-lt"/>
              <a:buAutoNum type="arabicPeriod"/>
            </a:pPr>
            <a:endParaRPr lang="hu-HU" sz="2900" dirty="0"/>
          </a:p>
          <a:p>
            <a:pPr marL="514350" indent="-514350">
              <a:buFont typeface="+mj-lt"/>
              <a:buAutoNum type="arabicPeriod"/>
            </a:pPr>
            <a:r>
              <a:rPr lang="hu-HU" sz="2900" dirty="0"/>
              <a:t>Az oktatás megvalósítását az alábbiakkal kell dokumentálni és a kifizetési kérelemhez csatolni: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a jelenléti ívet,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a dátumozott fotókat, amelyek a képzés helyszínét, résztvevőit és a nyilvánosság tájékoztatását mutatják be.</a:t>
            </a:r>
          </a:p>
          <a:p>
            <a:pPr marL="914400" lvl="1" indent="-514350">
              <a:buFont typeface="+mj-lt"/>
              <a:buAutoNum type="alphaLcParenR"/>
            </a:pPr>
            <a:r>
              <a:rPr lang="hu-HU" dirty="0"/>
              <a:t>kiállított igazolások, tanúsítványok, bizonyítványok, oklevelek másolatát,</a:t>
            </a:r>
          </a:p>
          <a:p>
            <a:pPr marL="514350" indent="-514350">
              <a:buFont typeface="+mj-lt"/>
              <a:buAutoNum type="arabicPeriod"/>
            </a:pP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sz="2900" dirty="0"/>
              <a:t>Amennyiben nem tesz eleget a dokumentációs kötelezettségének, a kifizetési kérelemnek a képzéshez tartozó tételei elutasításra kerülnek.</a:t>
            </a:r>
          </a:p>
          <a:p>
            <a:pPr marL="514350" indent="-514350">
              <a:buFont typeface="+mj-lt"/>
              <a:buAutoNum type="arabicPeriod"/>
            </a:pPr>
            <a:endParaRPr lang="hu-HU" sz="2900" dirty="0"/>
          </a:p>
          <a:p>
            <a:pPr marL="514350" indent="-514350">
              <a:buFont typeface="+mj-lt"/>
              <a:buAutoNum type="arabicPeriod"/>
            </a:pPr>
            <a:r>
              <a:rPr lang="hu-HU" sz="2900" dirty="0"/>
              <a:t>A kedvezményezett a résztvevőktől részvételi díjat vagy egyéb, képzéshez kapcsolódó térítési díjat nem szedhet.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357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04CB47-12C4-47D2-9E75-B5BDBF81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586CC6B-2013-4061-A18B-C9BF095DE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/>
              <a:t>Önkéntesség népszerűsítése a társadalmi különbségek mérséklése érdekében programelem tevékenységei</a:t>
            </a:r>
            <a:r>
              <a:rPr lang="hu-HU" sz="1800" dirty="0"/>
              <a:t>:</a:t>
            </a:r>
          </a:p>
          <a:p>
            <a:pPr marL="0" indent="0">
              <a:buNone/>
            </a:pPr>
            <a:endParaRPr lang="hu-HU" sz="1800" dirty="0"/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önkéntesek kiközvetítése szociális, egészségügyi és oktatási-nevelési intézményekbe,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önkéntesek alkalmazása saját tevékenységekre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önkéntes segítők és fogadószervezetek mentorálása,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adományozói kultúra fejlesztése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önkéntes munkavégzés közösségi terek megújítására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1800" dirty="0"/>
              <a:t>szakmai anyagok összeállítása kiadása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815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C3A1D2-2FF1-461E-AC26-0E19DF91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08187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391098-0E1D-43D8-8A67-8E1E10FC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200" b="1" dirty="0"/>
              <a:t>Megújított infrastruktúra közösségi használatát biztosító megoldások kialakítása, kommunikációs csatornák fejlesztése minimális szakmai követelményei</a:t>
            </a:r>
            <a:r>
              <a:rPr lang="hu-HU" sz="2200" dirty="0"/>
              <a:t>:</a:t>
            </a:r>
          </a:p>
          <a:p>
            <a:pPr marL="0" indent="0">
              <a:buNone/>
            </a:pPr>
            <a:endParaRPr lang="hu-HU" sz="2200" dirty="0"/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a város látnivalóinak bemutatása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látnivalók GPS navigáció segítségével történő elérése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kulturális intézmények, rendezvények, sportolási lehetőségek, szabadidő, kikapcsolódási lehetőségek bemutatása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hírek, naprakész információk, események mobil alkalmazásokra történő közvetítése valós idejű mobilüzenetként, továbbá közösségi oldalon történő megosztás lehetősége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képgalériák, hanganyagok tárolására és mobil alkalmazáson történő bemutatása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kapcsolatteremtés 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az események időpontjának naptárba mentése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többnyelvű megjelenés (Magyar, Angol, Német)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elégedettség mérés funkció biztosítása</a:t>
            </a:r>
          </a:p>
          <a:p>
            <a:pPr marL="1162050" indent="-514350">
              <a:spcAft>
                <a:spcPts val="600"/>
              </a:spcAft>
              <a:buFont typeface="+mj-lt"/>
              <a:buAutoNum type="arabicPeriod"/>
            </a:pPr>
            <a:r>
              <a:rPr lang="hu-HU" sz="2200" dirty="0"/>
              <a:t>webes tartalommenedzsment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123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B956E8-ABC5-4C15-A66F-084BACB2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Mérföldkövek, Indikátorok és egyéni szintű adatgyűjtés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0A2381-70CE-40F4-8576-039B97CCD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b="1" dirty="0"/>
              <a:t>Mérföldkövek</a:t>
            </a:r>
            <a:r>
              <a:rPr lang="hu-HU" dirty="0"/>
              <a:t>: min. 2 tervezése szükséges, </a:t>
            </a:r>
            <a:r>
              <a:rPr lang="hu-HU" dirty="0" err="1"/>
              <a:t>max</a:t>
            </a:r>
            <a:r>
              <a:rPr lang="hu-HU" dirty="0"/>
              <a:t>. 4 tervezhető, az egyes mérföldkövek közötti idő nem haladhatja meg a 6 hónapot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Az indikátorokról a kedvezményezett köteles adatot szolgáltatni és a célértékeket teljesíteni.</a:t>
            </a:r>
          </a:p>
          <a:p>
            <a:pPr marL="0" indent="0">
              <a:buNone/>
            </a:pPr>
            <a:r>
              <a:rPr lang="hu-HU" b="1" dirty="0"/>
              <a:t>A felhívás indikátorai</a:t>
            </a:r>
            <a:r>
              <a:rPr lang="hu-HU" dirty="0"/>
              <a:t>:</a:t>
            </a:r>
          </a:p>
          <a:p>
            <a:r>
              <a:rPr lang="hu-HU" dirty="0"/>
              <a:t>tervezett és végrehajtott programok száma</a:t>
            </a:r>
          </a:p>
          <a:p>
            <a:r>
              <a:rPr lang="hu-HU" dirty="0"/>
              <a:t>megújított közösségi tereket rendszeresen igénybe vevő lakosság aránya</a:t>
            </a:r>
          </a:p>
          <a:p>
            <a:r>
              <a:rPr lang="hu-HU" dirty="0"/>
              <a:t>közösségi, szabadidős, közszolgáltatást nyújtó terekkel és létesítményekkel való lakossági elégedettség</a:t>
            </a:r>
          </a:p>
          <a:p>
            <a:r>
              <a:rPr lang="hu-HU" dirty="0"/>
              <a:t>civil szervezetek által szervezett közösségi programokon részt vevők száma (célérték 50 – releváns esetben)</a:t>
            </a:r>
          </a:p>
          <a:p>
            <a:r>
              <a:rPr lang="hu-HU" dirty="0"/>
              <a:t>közösségi akciókban részt vevők száma (célérték 30 – releváns esetben)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A kedvezményezetteknek kötelező adatot szolgáltatni a bevont célcsoport tagjairól (a projektbe belépéskor és kilépéskor) – lásd. Felhívás 13-15 o.</a:t>
            </a:r>
          </a:p>
        </p:txBody>
      </p:sp>
    </p:spTree>
    <p:extLst>
      <p:ext uri="{BB962C8B-B14F-4D97-AF65-F5344CB8AC3E}">
        <p14:creationId xmlns:p14="http://schemas.microsoft.com/office/powerpoint/2010/main" val="128231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1235</Words>
  <Application>Microsoft Office PowerPoint</Application>
  <PresentationFormat>Diavetítés a képernyőre (4:3 oldalarány)</PresentationFormat>
  <Paragraphs>170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Office-téma</vt:lpstr>
      <vt:lpstr>Itt a helyed TOP-7.1.1-16-H-024-5</vt:lpstr>
      <vt:lpstr>A helyi felhívás célja, a támogatás mértéke a megvalósításra rendelkezésre álló idő</vt:lpstr>
      <vt:lpstr>Támogatható tevékenységek</vt:lpstr>
      <vt:lpstr>Támogatást igénylők köre</vt:lpstr>
      <vt:lpstr>Szakmai, műszaki elvásárok</vt:lpstr>
      <vt:lpstr>Szakmai, műszaki elvárások</vt:lpstr>
      <vt:lpstr>Szakmai, műszaki elvárások</vt:lpstr>
      <vt:lpstr>Szakmai, műszaki elvárások</vt:lpstr>
      <vt:lpstr>Mérföldkövek, Indikátorok és egyéni szintű adatgyűjtés</vt:lpstr>
      <vt:lpstr>Elszámolható költségek köre</vt:lpstr>
      <vt:lpstr>Helyi támogatási kérelem benyújtásakor csatolandó mellékletek</vt:lpstr>
      <vt:lpstr>Támogató okirathoz csatolandó mellékletek</vt:lpstr>
      <vt:lpstr>A támogatási kérelem benyújtásának határideje és módja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Németh Ildikó</cp:lastModifiedBy>
  <cp:revision>55</cp:revision>
  <dcterms:created xsi:type="dcterms:W3CDTF">2014-03-03T11:13:53Z</dcterms:created>
  <dcterms:modified xsi:type="dcterms:W3CDTF">2018-07-31T10:41:13Z</dcterms:modified>
</cp:coreProperties>
</file>