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8" r:id="rId1"/>
  </p:sldMasterIdLst>
  <p:notesMasterIdLst>
    <p:notesMasterId r:id="rId18"/>
  </p:notesMasterIdLst>
  <p:sldIdLst>
    <p:sldId id="256" r:id="rId2"/>
    <p:sldId id="259" r:id="rId3"/>
    <p:sldId id="260" r:id="rId4"/>
    <p:sldId id="271" r:id="rId5"/>
    <p:sldId id="261" r:id="rId6"/>
    <p:sldId id="263" r:id="rId7"/>
    <p:sldId id="264" r:id="rId8"/>
    <p:sldId id="265" r:id="rId9"/>
    <p:sldId id="270" r:id="rId10"/>
    <p:sldId id="273" r:id="rId11"/>
    <p:sldId id="267" r:id="rId12"/>
    <p:sldId id="272" r:id="rId13"/>
    <p:sldId id="274" r:id="rId14"/>
    <p:sldId id="268" r:id="rId15"/>
    <p:sldId id="262" r:id="rId16"/>
    <p:sldId id="258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2" autoAdjust="0"/>
  </p:normalViewPr>
  <p:slideViewPr>
    <p:cSldViewPr snapToObjects="1">
      <p:cViewPr varScale="1">
        <p:scale>
          <a:sx n="104" d="100"/>
          <a:sy n="104" d="100"/>
        </p:scale>
        <p:origin x="1746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Objects="1">
      <p:cViewPr varScale="1">
        <p:scale>
          <a:sx n="86" d="100"/>
          <a:sy n="86" d="100"/>
        </p:scale>
        <p:origin x="3786" y="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1230F8-2015-46AC-9C15-B08EDE877F5D}" type="datetimeFigureOut">
              <a:rPr lang="hu-HU" smtClean="0"/>
              <a:t>2018.11.05.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A5C11E-540C-488B-B718-84796C0B45F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365856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A5C11E-540C-488B-B718-84796C0B45F1}" type="slidenum">
              <a:rPr lang="hu-HU" smtClean="0"/>
              <a:t>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123891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A5C11E-540C-488B-B718-84796C0B45F1}" type="slidenum">
              <a:rPr lang="hu-HU" smtClean="0"/>
              <a:t>16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123891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/>
              <a:t>Alcím mintájának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t>2018.11.05.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  <p:sp>
        <p:nvSpPr>
          <p:cNvPr id="7" name="Cím 1"/>
          <p:cNvSpPr txBox="1">
            <a:spLocks/>
          </p:cNvSpPr>
          <p:nvPr userDrawn="1"/>
        </p:nvSpPr>
        <p:spPr>
          <a:xfrm>
            <a:off x="447989" y="44624"/>
            <a:ext cx="4412043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 cap="all" baseline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hu-HU"/>
              <a:t>Mintacím szerkesztése</a:t>
            </a:r>
          </a:p>
        </p:txBody>
      </p:sp>
    </p:spTree>
    <p:extLst>
      <p:ext uri="{BB962C8B-B14F-4D97-AF65-F5344CB8AC3E}">
        <p14:creationId xmlns:p14="http://schemas.microsoft.com/office/powerpoint/2010/main" val="38052360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47989" y="44624"/>
            <a:ext cx="4700075" cy="936104"/>
          </a:xfrm>
        </p:spPr>
        <p:txBody>
          <a:bodyPr>
            <a:normAutofit/>
          </a:bodyPr>
          <a:lstStyle>
            <a:lvl1pPr algn="l">
              <a:defRPr sz="2400"/>
            </a:lvl1pPr>
          </a:lstStyle>
          <a:p>
            <a:r>
              <a:rPr lang="hu-HU" dirty="0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t>2018.11.05.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296148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t>2018.11.05.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  <p:sp>
        <p:nvSpPr>
          <p:cNvPr id="7" name="Cím 1"/>
          <p:cNvSpPr txBox="1">
            <a:spLocks/>
          </p:cNvSpPr>
          <p:nvPr userDrawn="1"/>
        </p:nvSpPr>
        <p:spPr>
          <a:xfrm>
            <a:off x="447989" y="44624"/>
            <a:ext cx="4412043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 cap="all" baseline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hu-HU"/>
              <a:t>Mintacím szerkesztése</a:t>
            </a:r>
          </a:p>
        </p:txBody>
      </p:sp>
    </p:spTree>
    <p:extLst>
      <p:ext uri="{BB962C8B-B14F-4D97-AF65-F5344CB8AC3E}">
        <p14:creationId xmlns:p14="http://schemas.microsoft.com/office/powerpoint/2010/main" val="34690271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t>2018.11.05.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345614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t>2018.11.05.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4561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6" name="Tartalom helye 2"/>
          <p:cNvSpPr>
            <a:spLocks noGrp="1"/>
          </p:cNvSpPr>
          <p:nvPr>
            <p:ph idx="1"/>
          </p:nvPr>
        </p:nvSpPr>
        <p:spPr>
          <a:xfrm>
            <a:off x="447989" y="1628800"/>
            <a:ext cx="5111750" cy="4691063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</a:p>
        </p:txBody>
      </p:sp>
      <p:sp>
        <p:nvSpPr>
          <p:cNvPr id="7" name="Kép helye 2"/>
          <p:cNvSpPr>
            <a:spLocks noGrp="1"/>
          </p:cNvSpPr>
          <p:nvPr>
            <p:ph type="pic" idx="13"/>
          </p:nvPr>
        </p:nvSpPr>
        <p:spPr>
          <a:xfrm>
            <a:off x="5724128" y="1633102"/>
            <a:ext cx="3240360" cy="469106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861757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1435100"/>
            <a:ext cx="5111750" cy="46910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t>2018.11.05.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  <p:sp>
        <p:nvSpPr>
          <p:cNvPr id="9" name="Cím 1"/>
          <p:cNvSpPr>
            <a:spLocks noGrp="1"/>
          </p:cNvSpPr>
          <p:nvPr>
            <p:ph type="title"/>
          </p:nvPr>
        </p:nvSpPr>
        <p:spPr>
          <a:xfrm>
            <a:off x="447989" y="44624"/>
            <a:ext cx="4412043" cy="864096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</p:spTree>
    <p:extLst>
      <p:ext uri="{BB962C8B-B14F-4D97-AF65-F5344CB8AC3E}">
        <p14:creationId xmlns:p14="http://schemas.microsoft.com/office/powerpoint/2010/main" val="14287766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t>2018.11.05.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03494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8"/>
          <p:cNvSpPr>
            <a:spLocks noGrp="1"/>
          </p:cNvSpPr>
          <p:nvPr>
            <p:ph type="title" hasCustomPrompt="1"/>
          </p:nvPr>
        </p:nvSpPr>
        <p:spPr>
          <a:xfrm>
            <a:off x="4495800" y="2286000"/>
            <a:ext cx="4419600" cy="1143000"/>
          </a:xfrm>
        </p:spPr>
        <p:txBody>
          <a:bodyPr anchor="t">
            <a:noAutofit/>
          </a:bodyPr>
          <a:lstStyle>
            <a:lvl1pPr algn="l">
              <a:defRPr sz="4400" b="1" cap="all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hu-HU" dirty="0"/>
              <a:t>Prezentáció Címe</a:t>
            </a:r>
            <a:endParaRPr lang="en-US" dirty="0"/>
          </a:p>
        </p:txBody>
      </p:sp>
      <p:sp>
        <p:nvSpPr>
          <p:cNvPr id="17" name="Text Placeholder 15"/>
          <p:cNvSpPr>
            <a:spLocks noGrp="1"/>
          </p:cNvSpPr>
          <p:nvPr>
            <p:ph type="body" sz="quarter" idx="10" hasCustomPrompt="1"/>
          </p:nvPr>
        </p:nvSpPr>
        <p:spPr>
          <a:xfrm>
            <a:off x="4495800" y="3886200"/>
            <a:ext cx="4343400" cy="914400"/>
          </a:xfrm>
        </p:spPr>
        <p:txBody>
          <a:bodyPr wrap="square" anchor="t"/>
          <a:lstStyle>
            <a:lvl1pPr marL="514350" indent="-514350" algn="l">
              <a:spcAft>
                <a:spcPts val="600"/>
              </a:spcAft>
              <a:buFontTx/>
              <a:buNone/>
              <a:defRPr cap="all" baseline="0">
                <a:solidFill>
                  <a:srgbClr val="FFFFFF"/>
                </a:solidFill>
                <a:latin typeface="Arial"/>
                <a:cs typeface="Arial"/>
              </a:defRPr>
            </a:lvl1pPr>
            <a:lvl2pPr>
              <a:buNone/>
              <a:defRPr/>
            </a:lvl2pPr>
          </a:lstStyle>
          <a:p>
            <a:pPr lvl="0"/>
            <a:r>
              <a:rPr lang="hu-HU" dirty="0"/>
              <a:t>Click to edit Alcím</a:t>
            </a:r>
          </a:p>
          <a:p>
            <a:pPr lvl="0"/>
            <a:endParaRPr lang="hu-H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47989" y="44624"/>
            <a:ext cx="4412043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dirty="0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D05FFA-4383-4574-9830-A5FF25BE8406}" type="datetimeFigureOut">
              <a:rPr lang="hu-HU" smtClean="0"/>
              <a:t>2018.11.05.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15082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6" r:id="rId7"/>
    <p:sldLayoutId id="2147483667" r:id="rId8"/>
    <p:sldLayoutId id="2147483670" r:id="rId9"/>
  </p:sldLayoutIdLst>
  <p:txStyles>
    <p:titleStyle>
      <a:lvl1pPr algn="l" defTabSz="914400" rtl="0" eaLnBrk="1" latinLnBrk="0" hangingPunct="1">
        <a:spcBef>
          <a:spcPct val="0"/>
        </a:spcBef>
        <a:buNone/>
        <a:defRPr sz="2400" b="1" kern="1200" cap="all" baseline="0">
          <a:solidFill>
            <a:schemeClr val="bg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44143" y="1700808"/>
            <a:ext cx="7117575" cy="1944216"/>
          </a:xfrm>
        </p:spPr>
        <p:txBody>
          <a:bodyPr/>
          <a:lstStyle/>
          <a:p>
            <a:r>
              <a:rPr lang="hu-HU" dirty="0"/>
              <a:t>Értsd meg a múltat, alakítsd a jövőt</a:t>
            </a:r>
            <a:br>
              <a:rPr lang="hu-HU"/>
            </a:br>
            <a:r>
              <a:rPr lang="hu-HU"/>
              <a:t>TOP-7.1.1-16-H-024-6</a:t>
            </a:r>
            <a:endParaRPr lang="hu-HU" dirty="0"/>
          </a:p>
        </p:txBody>
      </p:sp>
      <p:pic>
        <p:nvPicPr>
          <p:cNvPr id="10" name="Kép 9">
            <a:extLst>
              <a:ext uri="{FF2B5EF4-FFF2-40B4-BE49-F238E27FC236}">
                <a16:creationId xmlns:a16="http://schemas.microsoft.com/office/drawing/2014/main" id="{3586F975-B888-4C08-8BB5-D5D9C333FFD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63554" y="43373"/>
            <a:ext cx="1795259" cy="11533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97705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47989" y="44624"/>
            <a:ext cx="6860315" cy="936104"/>
          </a:xfrm>
        </p:spPr>
        <p:txBody>
          <a:bodyPr/>
          <a:lstStyle/>
          <a:p>
            <a:r>
              <a:rPr lang="hu-HU" dirty="0"/>
              <a:t>Elszámolható költségek köre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412777"/>
            <a:ext cx="8229600" cy="4392487"/>
          </a:xfrm>
        </p:spPr>
        <p:txBody>
          <a:bodyPr>
            <a:normAutofit fontScale="55000" lnSpcReduction="20000"/>
          </a:bodyPr>
          <a:lstStyle/>
          <a:p>
            <a:endParaRPr lang="hu-HU" sz="4400" dirty="0">
              <a:solidFill>
                <a:srgbClr val="000000"/>
              </a:solidFill>
              <a:latin typeface="Arial"/>
            </a:endParaRPr>
          </a:p>
          <a:p>
            <a:pPr marL="0" indent="0">
              <a:buNone/>
            </a:pPr>
            <a:r>
              <a:rPr lang="hu-HU" b="1" u="sng" dirty="0">
                <a:solidFill>
                  <a:srgbClr val="000000"/>
                </a:solidFill>
                <a:latin typeface="Arial"/>
              </a:rPr>
              <a:t>PROJEKTELŐKÉSZÍTÉS KÖLTSÉGEI </a:t>
            </a:r>
            <a:r>
              <a:rPr lang="hu-HU" dirty="0">
                <a:solidFill>
                  <a:srgbClr val="000000"/>
                </a:solidFill>
                <a:latin typeface="Arial"/>
              </a:rPr>
              <a:t>(Saját teljesítésben is elvégezhető a 272/2014. (XI.5.) Korm. rend. 5. melléklete szerint) </a:t>
            </a:r>
          </a:p>
          <a:p>
            <a:pPr marL="0" indent="0">
              <a:buNone/>
            </a:pPr>
            <a:endParaRPr lang="hu-HU" dirty="0">
              <a:solidFill>
                <a:srgbClr val="000000"/>
              </a:solidFill>
              <a:latin typeface="Arial"/>
            </a:endParaRPr>
          </a:p>
          <a:p>
            <a:pPr marL="0" indent="0">
              <a:buNone/>
            </a:pPr>
            <a:r>
              <a:rPr lang="hu-HU" b="1" dirty="0">
                <a:solidFill>
                  <a:srgbClr val="000000"/>
                </a:solidFill>
                <a:latin typeface="+mn-lt"/>
              </a:rPr>
              <a:t>Előzetes tanulmányok, engedélyezési dokumentumok költsége </a:t>
            </a:r>
          </a:p>
          <a:p>
            <a:pPr marL="444500" indent="0">
              <a:buNone/>
            </a:pPr>
            <a:r>
              <a:rPr lang="hu-HU" dirty="0">
                <a:solidFill>
                  <a:srgbClr val="000000"/>
                </a:solidFill>
                <a:latin typeface="+mn-lt"/>
              </a:rPr>
              <a:t>- egyéb szükséges háttértanulmányok, szakvélemények </a:t>
            </a:r>
          </a:p>
          <a:p>
            <a:pPr marL="444500" indent="0">
              <a:buNone/>
            </a:pPr>
            <a:r>
              <a:rPr lang="hu-HU" dirty="0">
                <a:solidFill>
                  <a:srgbClr val="000000"/>
                </a:solidFill>
                <a:latin typeface="+mn-lt"/>
              </a:rPr>
              <a:t>- szükségletfelmérés, előzetes igényfelmérés, célcsoport elemzése, piackutatás, helyzetfeltárás </a:t>
            </a:r>
          </a:p>
          <a:p>
            <a:pPr marL="444500" indent="0">
              <a:buNone/>
            </a:pPr>
            <a:r>
              <a:rPr lang="hu-HU" dirty="0">
                <a:solidFill>
                  <a:srgbClr val="000000"/>
                </a:solidFill>
                <a:latin typeface="+mn-lt"/>
              </a:rPr>
              <a:t>- társadalmi partnerek, érintettek bevonásával kapcsolatos költségek </a:t>
            </a:r>
          </a:p>
          <a:p>
            <a:endParaRPr lang="hu-HU" dirty="0">
              <a:solidFill>
                <a:srgbClr val="000000"/>
              </a:solidFill>
              <a:latin typeface="+mn-lt"/>
            </a:endParaRPr>
          </a:p>
          <a:p>
            <a:pPr marL="0" indent="0">
              <a:buNone/>
            </a:pPr>
            <a:r>
              <a:rPr lang="hu-HU" b="1" dirty="0">
                <a:solidFill>
                  <a:srgbClr val="000000"/>
                </a:solidFill>
                <a:latin typeface="+mn-lt"/>
              </a:rPr>
              <a:t>Közbeszerzés költsége </a:t>
            </a:r>
          </a:p>
          <a:p>
            <a:pPr marL="444500" indent="0">
              <a:buNone/>
            </a:pPr>
            <a:r>
              <a:rPr lang="hu-HU" dirty="0">
                <a:solidFill>
                  <a:srgbClr val="000000"/>
                </a:solidFill>
                <a:latin typeface="+mn-lt"/>
              </a:rPr>
              <a:t>- közbeszerzési szakértő díja </a:t>
            </a:r>
          </a:p>
          <a:p>
            <a:pPr marL="444500" indent="0">
              <a:buNone/>
            </a:pPr>
            <a:r>
              <a:rPr lang="hu-HU" dirty="0">
                <a:solidFill>
                  <a:srgbClr val="000000"/>
                </a:solidFill>
                <a:latin typeface="+mn-lt"/>
              </a:rPr>
              <a:t>- közbeszerzési eljárás díja </a:t>
            </a:r>
          </a:p>
          <a:p>
            <a:endParaRPr lang="hu-HU" dirty="0">
              <a:solidFill>
                <a:srgbClr val="000000"/>
              </a:solidFill>
              <a:latin typeface="+mn-lt"/>
            </a:endParaRPr>
          </a:p>
          <a:p>
            <a:pPr marL="0" indent="0">
              <a:buNone/>
            </a:pPr>
            <a:r>
              <a:rPr lang="hu-HU" b="1" dirty="0">
                <a:solidFill>
                  <a:srgbClr val="000000"/>
                </a:solidFill>
                <a:latin typeface="+mn-lt"/>
              </a:rPr>
              <a:t>Egyéb </a:t>
            </a:r>
            <a:r>
              <a:rPr lang="hu-HU" b="1" dirty="0" err="1">
                <a:solidFill>
                  <a:srgbClr val="000000"/>
                </a:solidFill>
                <a:latin typeface="+mn-lt"/>
              </a:rPr>
              <a:t>projektelőkészítéshez</a:t>
            </a:r>
            <a:r>
              <a:rPr lang="hu-HU" b="1" dirty="0">
                <a:solidFill>
                  <a:srgbClr val="000000"/>
                </a:solidFill>
                <a:latin typeface="+mn-lt"/>
              </a:rPr>
              <a:t> kapcsolódó költség </a:t>
            </a:r>
          </a:p>
          <a:p>
            <a:pPr marL="444500" indent="0">
              <a:buNone/>
            </a:pPr>
            <a:r>
              <a:rPr lang="hu-HU" dirty="0">
                <a:solidFill>
                  <a:srgbClr val="000000"/>
                </a:solidFill>
                <a:latin typeface="+mn-lt"/>
              </a:rPr>
              <a:t>- előkészítéshez kapcsolódó egyéb szakértői tanácsadás 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9631245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88385A51-78FA-4CBB-9904-0FD05F472C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7989" y="44624"/>
            <a:ext cx="6284251" cy="936104"/>
          </a:xfrm>
        </p:spPr>
        <p:txBody>
          <a:bodyPr/>
          <a:lstStyle/>
          <a:p>
            <a:r>
              <a:rPr lang="hu-HU" dirty="0"/>
              <a:t>Elszámolható költségek köre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8D3F7640-B1C9-434A-ADF5-E720288B2D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544616"/>
          </a:xfrm>
        </p:spPr>
        <p:txBody>
          <a:bodyPr>
            <a:normAutofit fontScale="32500" lnSpcReduction="20000"/>
          </a:bodyPr>
          <a:lstStyle/>
          <a:p>
            <a:pPr marL="0" indent="0">
              <a:buNone/>
            </a:pPr>
            <a:endParaRPr lang="hu-HU" sz="4900" b="1" u="sng" dirty="0"/>
          </a:p>
          <a:p>
            <a:pPr marL="0" indent="0">
              <a:buNone/>
            </a:pPr>
            <a:r>
              <a:rPr lang="hu-HU" sz="4900" b="1" u="sng" dirty="0"/>
              <a:t>BERUHÁZÁSHOZ KAPCSOLÓDÓ KÖLTSÉGEK</a:t>
            </a:r>
          </a:p>
          <a:p>
            <a:pPr marL="0" indent="0">
              <a:buNone/>
            </a:pPr>
            <a:endParaRPr lang="hu-HU" sz="4900" b="1" dirty="0"/>
          </a:p>
          <a:p>
            <a:pPr marL="0" indent="0">
              <a:buNone/>
            </a:pPr>
            <a:r>
              <a:rPr lang="hu-HU" sz="4900" b="1" dirty="0"/>
              <a:t>Eszközbeszerzés költségei </a:t>
            </a:r>
            <a:r>
              <a:rPr lang="hu-HU" sz="4900" dirty="0"/>
              <a:t>(bekerülési érték, bekerülési érték egyes tételei)</a:t>
            </a:r>
          </a:p>
          <a:p>
            <a:pPr marL="987425" indent="0">
              <a:spcAft>
                <a:spcPts val="600"/>
              </a:spcAft>
              <a:buNone/>
            </a:pPr>
            <a:r>
              <a:rPr lang="hu-HU" sz="4900" dirty="0"/>
              <a:t>Az eszközök beszerzése önállóan nem támogatható, csak a felhívás 3.1 fejezetében felsorolt támogatható 	tevékenységekhez 	kapcsolódóan.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hu-HU" sz="4900" b="1" dirty="0"/>
              <a:t>Immateriális javak beszerzésének költsége </a:t>
            </a:r>
            <a:r>
              <a:rPr lang="hu-HU" sz="4900" dirty="0"/>
              <a:t>(vagyoni értékű jog bekerülési értéke, szoftver bekerülési értéke, egyéb szellemi termék bekerülési értéke)</a:t>
            </a:r>
          </a:p>
          <a:p>
            <a:endParaRPr lang="hu-HU" sz="4900" dirty="0"/>
          </a:p>
          <a:p>
            <a:endParaRPr lang="hu-HU" sz="4900" dirty="0"/>
          </a:p>
          <a:p>
            <a:pPr marL="0" indent="0">
              <a:buNone/>
            </a:pPr>
            <a:r>
              <a:rPr lang="hu-HU" sz="4900" b="1" u="sng" dirty="0"/>
              <a:t>SZAKMAI MEGVALÓSÍTÁSHOZ KAPCSOLÓDÓ SZOLGÁLTATÁSOK KÖLTSÉGEI </a:t>
            </a:r>
            <a:r>
              <a:rPr lang="hu-HU" sz="4900" dirty="0"/>
              <a:t>(saját teljesítésben is elvégezhető a 272/2014. (XI.5.) Korm. rend. 5. melléklete szerint)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hu-HU" sz="4900" b="1" dirty="0"/>
              <a:t>Szakmai megvalósításhoz kapcsolódó szolgáltatások költsége</a:t>
            </a:r>
          </a:p>
          <a:p>
            <a:pPr marL="3175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hu-HU" sz="4900" b="1" dirty="0"/>
              <a:t>Egyéb szakértői szolgáltatás költségei</a:t>
            </a:r>
          </a:p>
          <a:p>
            <a:pPr marL="265113" indent="0">
              <a:buNone/>
            </a:pPr>
            <a:r>
              <a:rPr lang="hu-HU" sz="4900" dirty="0"/>
              <a:t>- fordítás, tolmácsolás, lektorálás költsége</a:t>
            </a:r>
          </a:p>
          <a:p>
            <a:pPr marL="265113" indent="0">
              <a:spcAft>
                <a:spcPts val="600"/>
              </a:spcAft>
              <a:buNone/>
              <a:tabLst>
                <a:tab pos="352425" algn="l"/>
              </a:tabLst>
            </a:pPr>
            <a:r>
              <a:rPr lang="hu-HU" sz="4900" dirty="0"/>
              <a:t>- felmérések, kimutatások, adatbázisok, kutatások, tanulmányok készítésének költsége</a:t>
            </a:r>
          </a:p>
          <a:p>
            <a:pPr marL="3175" indent="0">
              <a:spcAft>
                <a:spcPts val="600"/>
              </a:spcAft>
              <a:buNone/>
            </a:pPr>
            <a:r>
              <a:rPr lang="hu-HU" sz="4900" b="1" dirty="0"/>
              <a:t>Marketing, kommunikációs szolgáltatások költségei </a:t>
            </a:r>
            <a:r>
              <a:rPr lang="hu-HU" sz="4900" dirty="0"/>
              <a:t>(marketingeszközök fejlesztése, rendezvényszervezés, kapcsolódó ellátási, ún. „</a:t>
            </a:r>
            <a:r>
              <a:rPr lang="hu-HU" sz="4900" dirty="0" err="1"/>
              <a:t>catering</a:t>
            </a:r>
            <a:r>
              <a:rPr lang="hu-HU" sz="4900" dirty="0"/>
              <a:t>” költségek, egyéb kommunikációs tevékenységek költségei)</a:t>
            </a:r>
          </a:p>
          <a:p>
            <a:pPr marL="3175" indent="0">
              <a:buNone/>
            </a:pPr>
            <a:r>
              <a:rPr lang="hu-HU" sz="4900" b="1" dirty="0"/>
              <a:t>Kötelezően előírt nyilvánosság biztosításának költsége (0,5%)</a:t>
            </a:r>
          </a:p>
          <a:p>
            <a:endParaRPr lang="hu-HU" sz="4600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4138164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47989" y="44624"/>
            <a:ext cx="7436379" cy="936104"/>
          </a:xfrm>
        </p:spPr>
        <p:txBody>
          <a:bodyPr/>
          <a:lstStyle/>
          <a:p>
            <a:r>
              <a:rPr lang="hu-HU" dirty="0"/>
              <a:t>Elszámolható költségek köre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400600"/>
          </a:xfrm>
        </p:spPr>
        <p:txBody>
          <a:bodyPr>
            <a:normAutofit fontScale="92500" lnSpcReduction="10000"/>
          </a:bodyPr>
          <a:lstStyle/>
          <a:p>
            <a:pPr marL="0" lvl="0" indent="0">
              <a:buNone/>
            </a:pPr>
            <a:r>
              <a:rPr lang="hu-HU" sz="1600" b="1" u="sng" dirty="0">
                <a:solidFill>
                  <a:prstClr val="black"/>
                </a:solidFill>
              </a:rPr>
              <a:t>SZAKMAI MEGVALÓSÍTÁSBAN KÖZREMŰKÖDŐ MUNKATÁRSAK KÖLTSÉGEI</a:t>
            </a:r>
          </a:p>
          <a:p>
            <a:pPr marL="287338" lvl="0" indent="0">
              <a:buNone/>
            </a:pPr>
            <a:r>
              <a:rPr lang="hu-HU" sz="1600" dirty="0">
                <a:solidFill>
                  <a:prstClr val="black"/>
                </a:solidFill>
              </a:rPr>
              <a:t>- munkabér</a:t>
            </a:r>
          </a:p>
          <a:p>
            <a:pPr marL="287338" lvl="0" indent="0">
              <a:buNone/>
            </a:pPr>
            <a:r>
              <a:rPr lang="hu-HU" sz="1600" dirty="0">
                <a:solidFill>
                  <a:prstClr val="black"/>
                </a:solidFill>
              </a:rPr>
              <a:t>- foglalkoztatást terhelő adók, járulékok</a:t>
            </a:r>
          </a:p>
          <a:p>
            <a:pPr marL="287338" lvl="0" indent="0">
              <a:buNone/>
            </a:pPr>
            <a:r>
              <a:rPr lang="hu-HU" sz="1600" dirty="0">
                <a:solidFill>
                  <a:prstClr val="black"/>
                </a:solidFill>
              </a:rPr>
              <a:t>- személyi jellegű egyéb kifizetések</a:t>
            </a:r>
          </a:p>
          <a:p>
            <a:pPr marL="287338" lvl="0" indent="0">
              <a:buNone/>
            </a:pPr>
            <a:r>
              <a:rPr lang="hu-HU" sz="1600" dirty="0">
                <a:solidFill>
                  <a:prstClr val="black"/>
                </a:solidFill>
              </a:rPr>
              <a:t>- szakmai megvalósításhoz kapcsolódó útiköltség, kiküldetési költség</a:t>
            </a:r>
          </a:p>
          <a:p>
            <a:pPr lvl="0"/>
            <a:endParaRPr lang="hu-HU" sz="1600" dirty="0">
              <a:solidFill>
                <a:prstClr val="black"/>
              </a:solidFill>
            </a:endParaRPr>
          </a:p>
          <a:p>
            <a:pPr marL="0" lvl="0" indent="0">
              <a:buNone/>
            </a:pPr>
            <a:r>
              <a:rPr lang="hu-HU" sz="1600" b="1" u="sng" dirty="0">
                <a:solidFill>
                  <a:prstClr val="black"/>
                </a:solidFill>
              </a:rPr>
              <a:t>SZAKMAI MEGVALÓSÍTÁSHOZ KAPCSOLÓDÓ EGYÉB KÖLTSÉGEK</a:t>
            </a:r>
            <a:r>
              <a:rPr lang="hu-HU" sz="1600" u="sng" dirty="0">
                <a:solidFill>
                  <a:prstClr val="black"/>
                </a:solidFill>
              </a:rPr>
              <a:t> </a:t>
            </a:r>
            <a:r>
              <a:rPr lang="hu-HU" sz="1600" dirty="0">
                <a:solidFill>
                  <a:prstClr val="black"/>
                </a:solidFill>
              </a:rPr>
              <a:t>- szakmai megvalósításhoz kapcsolódó anyagköltségek</a:t>
            </a:r>
          </a:p>
          <a:p>
            <a:pPr marL="0" lvl="0" indent="0">
              <a:buNone/>
            </a:pPr>
            <a:endParaRPr lang="hu-HU" sz="1600" dirty="0">
              <a:solidFill>
                <a:prstClr val="black"/>
              </a:solidFill>
            </a:endParaRPr>
          </a:p>
          <a:p>
            <a:pPr marL="0" lvl="0" indent="0">
              <a:buNone/>
            </a:pPr>
            <a:r>
              <a:rPr lang="hu-HU" sz="1600" b="1" u="sng" dirty="0">
                <a:solidFill>
                  <a:prstClr val="black"/>
                </a:solidFill>
              </a:rPr>
              <a:t>PROJEKTMENEDZSMENT KÖLTSÉG (2,5%)</a:t>
            </a:r>
          </a:p>
          <a:p>
            <a:pPr marL="0" lvl="0" indent="0">
              <a:buNone/>
            </a:pPr>
            <a:endParaRPr lang="hu-HU" sz="1600" b="1" dirty="0">
              <a:solidFill>
                <a:prstClr val="black"/>
              </a:solidFill>
            </a:endParaRPr>
          </a:p>
          <a:p>
            <a:pPr marL="0" lvl="0" indent="0">
              <a:buNone/>
            </a:pPr>
            <a:r>
              <a:rPr lang="hu-HU" sz="1600" b="1" dirty="0">
                <a:solidFill>
                  <a:prstClr val="black"/>
                </a:solidFill>
              </a:rPr>
              <a:t>Projektmenedzsment személyi jellegű ráfordítása</a:t>
            </a:r>
            <a:r>
              <a:rPr lang="hu-HU" sz="1600" dirty="0">
                <a:solidFill>
                  <a:prstClr val="black"/>
                </a:solidFill>
              </a:rPr>
              <a:t> (munkabér,  foglalkoztatást terhelő adók, járulékok, személyi jellegű egyéb kifizetések)</a:t>
            </a:r>
          </a:p>
          <a:p>
            <a:pPr marL="0" lvl="0" indent="0">
              <a:buNone/>
            </a:pPr>
            <a:endParaRPr lang="hu-HU" sz="1600" dirty="0">
              <a:solidFill>
                <a:prstClr val="black"/>
              </a:solidFill>
            </a:endParaRPr>
          </a:p>
          <a:p>
            <a:pPr marL="0" lvl="0" indent="0">
              <a:buNone/>
            </a:pPr>
            <a:r>
              <a:rPr lang="hu-HU" sz="1600" b="1" dirty="0">
                <a:solidFill>
                  <a:prstClr val="black"/>
                </a:solidFill>
              </a:rPr>
              <a:t>Egyéb projektmenedzsment költség</a:t>
            </a:r>
          </a:p>
          <a:p>
            <a:pPr marL="352425" lvl="0" indent="0">
              <a:buNone/>
            </a:pPr>
            <a:r>
              <a:rPr lang="hu-HU" sz="1600" dirty="0">
                <a:solidFill>
                  <a:prstClr val="black"/>
                </a:solidFill>
              </a:rPr>
              <a:t>- projektmenedzsmenthez kapcsolódó iroda, eszköz és immateriális javak bérleti költsége</a:t>
            </a:r>
          </a:p>
          <a:p>
            <a:pPr marL="352425" lvl="0" indent="0">
              <a:buNone/>
            </a:pPr>
            <a:r>
              <a:rPr lang="hu-HU" sz="1600" dirty="0">
                <a:solidFill>
                  <a:prstClr val="black"/>
                </a:solidFill>
              </a:rPr>
              <a:t>- projektmenedzsmenthez kapcsolódó anyag és kis értékű eszközök költsége</a:t>
            </a:r>
          </a:p>
          <a:p>
            <a:pPr lvl="0">
              <a:buFontTx/>
              <a:buChar char="-"/>
            </a:pPr>
            <a:endParaRPr lang="hu-HU" sz="1600" dirty="0">
              <a:solidFill>
                <a:prstClr val="black"/>
              </a:solidFill>
            </a:endParaRPr>
          </a:p>
          <a:p>
            <a:pPr marL="0" lvl="0" indent="0">
              <a:buNone/>
            </a:pPr>
            <a:r>
              <a:rPr lang="hu-HU" sz="1600" b="1" u="sng" dirty="0">
                <a:solidFill>
                  <a:prstClr val="black"/>
                </a:solidFill>
              </a:rPr>
              <a:t>ADÓK, KÖZTERHEK</a:t>
            </a:r>
            <a:r>
              <a:rPr lang="hu-HU" sz="1600" u="sng" dirty="0">
                <a:solidFill>
                  <a:prstClr val="black"/>
                </a:solidFill>
              </a:rPr>
              <a:t> </a:t>
            </a:r>
            <a:r>
              <a:rPr lang="hu-HU" sz="1600" dirty="0">
                <a:solidFill>
                  <a:prstClr val="black"/>
                </a:solidFill>
              </a:rPr>
              <a:t>(ide nem értve a le nem vonható áfát)</a:t>
            </a:r>
          </a:p>
          <a:p>
            <a:pPr marL="0" lvl="0" indent="0">
              <a:buNone/>
            </a:pPr>
            <a:endParaRPr lang="hu-HU" sz="1600" dirty="0">
              <a:solidFill>
                <a:prstClr val="black"/>
              </a:solidFill>
            </a:endParaRPr>
          </a:p>
          <a:p>
            <a:pPr marL="0" lvl="0" indent="0">
              <a:buNone/>
            </a:pPr>
            <a:r>
              <a:rPr lang="hu-HU" sz="1600" b="1" u="sng" dirty="0">
                <a:solidFill>
                  <a:prstClr val="black"/>
                </a:solidFill>
              </a:rPr>
              <a:t>TARTALÉK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9981443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47989" y="44624"/>
            <a:ext cx="7076339" cy="936104"/>
          </a:xfrm>
        </p:spPr>
        <p:txBody>
          <a:bodyPr/>
          <a:lstStyle/>
          <a:p>
            <a:r>
              <a:rPr lang="hu-HU" dirty="0"/>
              <a:t>Szakmai jellegű belső költségvetési korlátok</a:t>
            </a:r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11903752"/>
              </p:ext>
            </p:extLst>
          </p:nvPr>
        </p:nvGraphicFramePr>
        <p:xfrm>
          <a:off x="457200" y="1600200"/>
          <a:ext cx="8229600" cy="4480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667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963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665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Tevékenység típus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A projekt elszámolható költségei arányában számított %-os korlát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Maximális elszámolható mérték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u-HU" b="1" dirty="0"/>
                        <a:t>Közösségi rendezvény, konferencia, programsorozat szervezése és lebonyolítása</a:t>
                      </a:r>
                    </a:p>
                    <a:p>
                      <a:endParaRPr lang="hu-HU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legfeljebb 80 %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u-HU" b="1" dirty="0"/>
                        <a:t>Non- formális tanulási formák szervezése és lebonyolítása</a:t>
                      </a:r>
                    </a:p>
                    <a:p>
                      <a:endParaRPr lang="hu-HU" b="1" dirty="0"/>
                    </a:p>
                    <a:p>
                      <a:endParaRPr lang="hu-HU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legfeljebb 60 %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u-HU" b="1" dirty="0"/>
                        <a:t>Kiadványkészítés</a:t>
                      </a:r>
                    </a:p>
                    <a:p>
                      <a:endParaRPr lang="hu-HU" b="1" dirty="0"/>
                    </a:p>
                    <a:p>
                      <a:endParaRPr lang="hu-HU" b="1" dirty="0"/>
                    </a:p>
                    <a:p>
                      <a:endParaRPr lang="hu-HU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legfeljebb 50 %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3.000.000 Ft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245616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C475513E-15F2-4504-A1C1-AA44142D7D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7989" y="44624"/>
            <a:ext cx="7796419" cy="936104"/>
          </a:xfrm>
        </p:spPr>
        <p:txBody>
          <a:bodyPr>
            <a:normAutofit/>
          </a:bodyPr>
          <a:lstStyle/>
          <a:p>
            <a:r>
              <a:rPr lang="hu-HU" dirty="0"/>
              <a:t>Helyi támogatási kérelem benyújtásakor csatolandó mellékletek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B016F2F5-E7B9-4206-B08B-501858EC6F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517232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hu-HU" sz="1700" b="1" dirty="0"/>
          </a:p>
          <a:p>
            <a:pPr>
              <a:buFont typeface="+mj-lt"/>
              <a:buAutoNum type="arabicPeriod"/>
            </a:pPr>
            <a:r>
              <a:rPr lang="hu-HU" sz="1900" b="1" dirty="0"/>
              <a:t>Támogatási kérelem adatlap</a:t>
            </a:r>
          </a:p>
          <a:p>
            <a:pPr>
              <a:buFont typeface="+mj-lt"/>
              <a:buAutoNum type="arabicPeriod"/>
            </a:pPr>
            <a:endParaRPr lang="hu-HU" sz="1900" dirty="0"/>
          </a:p>
          <a:p>
            <a:pPr>
              <a:buFont typeface="+mj-lt"/>
              <a:buAutoNum type="arabicPeriod"/>
            </a:pPr>
            <a:r>
              <a:rPr lang="hu-HU" sz="1900" b="1" dirty="0"/>
              <a:t>Szakmai megalapozó dokumentum és mellékletei </a:t>
            </a:r>
            <a:r>
              <a:rPr lang="hu-HU" sz="1900" dirty="0"/>
              <a:t>(programterv, tematika, kiadványterv+szerző/szerkesztő szakmai önéletrajza)</a:t>
            </a:r>
          </a:p>
          <a:p>
            <a:pPr lvl="1">
              <a:buFont typeface="+mj-lt"/>
              <a:buAutoNum type="arabicPeriod"/>
            </a:pPr>
            <a:endParaRPr lang="hu-HU" sz="1900" b="1" dirty="0"/>
          </a:p>
          <a:p>
            <a:pPr marL="357188" indent="-357188">
              <a:buNone/>
            </a:pPr>
            <a:r>
              <a:rPr lang="hu-HU" sz="1900" b="1" dirty="0"/>
              <a:t>3. Konzorciumi megállapodás támogatási kérelem benyújtásához </a:t>
            </a:r>
            <a:r>
              <a:rPr lang="hu-HU" sz="1900" dirty="0"/>
              <a:t>(amennyiben releváns)</a:t>
            </a:r>
          </a:p>
          <a:p>
            <a:pPr marL="357188" indent="-357188">
              <a:buNone/>
            </a:pPr>
            <a:endParaRPr lang="hu-HU" sz="1900" dirty="0"/>
          </a:p>
          <a:p>
            <a:pPr marL="357188" indent="-357188">
              <a:buNone/>
            </a:pPr>
            <a:r>
              <a:rPr lang="hu-HU" sz="1900" b="1" dirty="0"/>
              <a:t>4. Együttműködési szándéknyilatkoza</a:t>
            </a:r>
            <a:r>
              <a:rPr lang="hu-HU" sz="1900" dirty="0"/>
              <a:t>t – min. 1 db nevelési-oktatási intézménnyel</a:t>
            </a:r>
          </a:p>
          <a:p>
            <a:pPr>
              <a:buFont typeface="+mj-lt"/>
              <a:buAutoNum type="arabicPeriod"/>
            </a:pPr>
            <a:endParaRPr lang="hu-HU" sz="1900" dirty="0"/>
          </a:p>
          <a:p>
            <a:pPr marL="0" indent="0">
              <a:buNone/>
            </a:pPr>
            <a:r>
              <a:rPr lang="hu-HU" sz="1900" b="1" dirty="0"/>
              <a:t>5. Árajánlatok</a:t>
            </a:r>
          </a:p>
          <a:p>
            <a:pPr marL="1079500">
              <a:spcAft>
                <a:spcPts val="600"/>
              </a:spcAft>
              <a:buFont typeface="+mj-lt"/>
              <a:buAutoNum type="alphaLcParenR"/>
            </a:pPr>
            <a:r>
              <a:rPr lang="hu-HU" sz="1900" dirty="0"/>
              <a:t>Nem közbeszerzés köteles költségtételek esetén: min. 1 db, de kiváltható hivatalos árajánlatok bemutatásával (forgalmazó cégek honlapja)</a:t>
            </a:r>
          </a:p>
          <a:p>
            <a:pPr marL="1079500">
              <a:spcAft>
                <a:spcPts val="600"/>
              </a:spcAft>
              <a:buFont typeface="+mj-lt"/>
              <a:buAutoNum type="alphaLcParenR"/>
            </a:pPr>
            <a:r>
              <a:rPr lang="hu-HU" sz="1900" dirty="0"/>
              <a:t>Közbeszerzés esetén: indikatív árajánlat</a:t>
            </a:r>
          </a:p>
          <a:p>
            <a:pPr marL="1079500">
              <a:spcAft>
                <a:spcPts val="600"/>
              </a:spcAft>
              <a:buFont typeface="+mj-lt"/>
              <a:buAutoNum type="alphaLcParenR"/>
            </a:pPr>
            <a:r>
              <a:rPr lang="hu-HU" sz="1900" dirty="0"/>
              <a:t>Személyi jellegű ráfordítások megalapozására: a kérelem benyújtását megelőző évre vonatkozó bérkartonok VAGY nyilatkozat az érintett időszak személyi jellegű ráfordításainak értékéről</a:t>
            </a:r>
          </a:p>
          <a:p>
            <a:pPr marL="0" indent="0">
              <a:buNone/>
            </a:pPr>
            <a:endParaRPr lang="hu-HU" sz="1900" dirty="0"/>
          </a:p>
          <a:p>
            <a:pPr marL="0" indent="0">
              <a:buNone/>
            </a:pPr>
            <a:endParaRPr lang="hu-HU" sz="1900" dirty="0"/>
          </a:p>
          <a:p>
            <a:pPr marL="0" indent="0">
              <a:buNone/>
            </a:pPr>
            <a:r>
              <a:rPr lang="hu-HU" sz="1900" b="1" dirty="0"/>
              <a:t>Sablonok elérhetők</a:t>
            </a:r>
            <a:r>
              <a:rPr lang="hu-HU" sz="1900" dirty="0"/>
              <a:t>: clld.marcali.hu „Pályázatok” menüpont alatt az adott felhívásokokhoz tartozó „Segédletek” című mappa alatt</a:t>
            </a:r>
          </a:p>
        </p:txBody>
      </p:sp>
    </p:spTree>
    <p:extLst>
      <p:ext uri="{BB962C8B-B14F-4D97-AF65-F5344CB8AC3E}">
        <p14:creationId xmlns:p14="http://schemas.microsoft.com/office/powerpoint/2010/main" val="19877313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2A9D992B-CC79-450D-868C-9211ED64C2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7989" y="44624"/>
            <a:ext cx="8300475" cy="936104"/>
          </a:xfrm>
        </p:spPr>
        <p:txBody>
          <a:bodyPr>
            <a:normAutofit/>
          </a:bodyPr>
          <a:lstStyle/>
          <a:p>
            <a:r>
              <a:rPr lang="hu-HU" dirty="0"/>
              <a:t>A támogatási kérelem benyújtásának határideje és módja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FC1332C3-1FB6-4318-8FA3-E27435A9E8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64137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hu-HU" sz="1400" dirty="0"/>
          </a:p>
          <a:p>
            <a:pPr marL="0" lvl="0" indent="0" algn="ctr">
              <a:buNone/>
            </a:pPr>
            <a:r>
              <a:rPr lang="hu-HU" sz="1900" dirty="0">
                <a:solidFill>
                  <a:prstClr val="black"/>
                </a:solidFill>
              </a:rPr>
              <a:t>A támogatási kérelmek benyújtására </a:t>
            </a:r>
          </a:p>
          <a:p>
            <a:pPr marL="0" lvl="0" indent="0" algn="ctr">
              <a:buNone/>
            </a:pPr>
            <a:r>
              <a:rPr lang="hu-HU" sz="1900" b="1" dirty="0">
                <a:solidFill>
                  <a:prstClr val="black"/>
                </a:solidFill>
              </a:rPr>
              <a:t>2018. november 15-től 2018. december 20-ig</a:t>
            </a:r>
            <a:r>
              <a:rPr lang="hu-HU" sz="1900" dirty="0">
                <a:solidFill>
                  <a:prstClr val="black"/>
                </a:solidFill>
              </a:rPr>
              <a:t> </a:t>
            </a:r>
          </a:p>
          <a:p>
            <a:pPr marL="0" lvl="0" indent="0" algn="ctr">
              <a:buNone/>
            </a:pPr>
            <a:r>
              <a:rPr lang="hu-HU" sz="1900" dirty="0">
                <a:solidFill>
                  <a:prstClr val="black"/>
                </a:solidFill>
              </a:rPr>
              <a:t>van lehetőség.</a:t>
            </a:r>
          </a:p>
          <a:p>
            <a:pPr marL="0" lvl="0" indent="0">
              <a:buNone/>
            </a:pPr>
            <a:endParaRPr lang="hu-HU" sz="1900" dirty="0">
              <a:solidFill>
                <a:prstClr val="black"/>
              </a:solidFill>
            </a:endParaRPr>
          </a:p>
          <a:p>
            <a:pPr marL="0" lvl="0" indent="0" algn="ctr">
              <a:buNone/>
            </a:pPr>
            <a:r>
              <a:rPr lang="hu-HU" sz="1900" dirty="0">
                <a:solidFill>
                  <a:prstClr val="black"/>
                </a:solidFill>
              </a:rPr>
              <a:t>Benyújtás: </a:t>
            </a:r>
            <a:r>
              <a:rPr lang="hu-HU" sz="1900" b="1" dirty="0">
                <a:solidFill>
                  <a:prstClr val="black"/>
                </a:solidFill>
              </a:rPr>
              <a:t>elektronikus adathordozón </a:t>
            </a:r>
            <a:r>
              <a:rPr lang="hu-HU" sz="1900" dirty="0">
                <a:solidFill>
                  <a:prstClr val="black"/>
                </a:solidFill>
              </a:rPr>
              <a:t>(</a:t>
            </a:r>
            <a:r>
              <a:rPr lang="hu-HU" sz="1900" dirty="0" err="1">
                <a:solidFill>
                  <a:prstClr val="black"/>
                </a:solidFill>
              </a:rPr>
              <a:t>doc</a:t>
            </a:r>
            <a:r>
              <a:rPr lang="hu-HU" sz="1900" dirty="0">
                <a:solidFill>
                  <a:prstClr val="black"/>
                </a:solidFill>
              </a:rPr>
              <a:t>, </a:t>
            </a:r>
            <a:r>
              <a:rPr lang="hu-HU" sz="1900" dirty="0" err="1">
                <a:solidFill>
                  <a:prstClr val="black"/>
                </a:solidFill>
              </a:rPr>
              <a:t>xls</a:t>
            </a:r>
            <a:r>
              <a:rPr lang="hu-HU" sz="1900" dirty="0">
                <a:solidFill>
                  <a:prstClr val="black"/>
                </a:solidFill>
              </a:rPr>
              <a:t>, </a:t>
            </a:r>
            <a:r>
              <a:rPr lang="hu-HU" sz="1900" dirty="0" err="1">
                <a:solidFill>
                  <a:prstClr val="black"/>
                </a:solidFill>
              </a:rPr>
              <a:t>pdf-fájl</a:t>
            </a:r>
            <a:r>
              <a:rPr lang="hu-HU" sz="1900" dirty="0">
                <a:solidFill>
                  <a:prstClr val="black"/>
                </a:solidFill>
              </a:rPr>
              <a:t> formátumban, kizárólag CD/DVD lemezen)</a:t>
            </a:r>
          </a:p>
          <a:p>
            <a:pPr marL="0" lvl="0" indent="0" algn="ctr">
              <a:buNone/>
            </a:pPr>
            <a:endParaRPr lang="hu-HU" sz="1900" dirty="0">
              <a:solidFill>
                <a:prstClr val="black"/>
              </a:solidFill>
            </a:endParaRPr>
          </a:p>
          <a:p>
            <a:pPr marL="0" lvl="0" indent="0" algn="ctr">
              <a:buNone/>
            </a:pPr>
            <a:r>
              <a:rPr lang="hu-HU" sz="1900" dirty="0">
                <a:solidFill>
                  <a:prstClr val="black"/>
                </a:solidFill>
              </a:rPr>
              <a:t>+ </a:t>
            </a:r>
            <a:r>
              <a:rPr lang="hu-HU" sz="1900" b="1" dirty="0">
                <a:solidFill>
                  <a:prstClr val="black"/>
                </a:solidFill>
              </a:rPr>
              <a:t>az aláírásokkal ellátott dokumentumokat</a:t>
            </a:r>
            <a:r>
              <a:rPr lang="hu-HU" sz="1900" dirty="0">
                <a:solidFill>
                  <a:prstClr val="black"/>
                </a:solidFill>
              </a:rPr>
              <a:t> (helyi támogatási kérelem adatlap, nyilatkozatok) </a:t>
            </a:r>
            <a:r>
              <a:rPr lang="hu-HU" sz="1900" b="1" dirty="0">
                <a:solidFill>
                  <a:prstClr val="black"/>
                </a:solidFill>
              </a:rPr>
              <a:t>1 eredeti papír alapú példányban </a:t>
            </a:r>
          </a:p>
          <a:p>
            <a:pPr marL="0" lvl="0" indent="0">
              <a:buNone/>
            </a:pPr>
            <a:endParaRPr lang="hu-HU" sz="1900" b="1" dirty="0">
              <a:solidFill>
                <a:prstClr val="black"/>
              </a:solidFill>
            </a:endParaRPr>
          </a:p>
          <a:p>
            <a:pPr marL="0" lvl="0" indent="0" algn="ctr">
              <a:buNone/>
            </a:pPr>
            <a:r>
              <a:rPr lang="hu-HU" sz="1900" dirty="0">
                <a:solidFill>
                  <a:prstClr val="black"/>
                </a:solidFill>
              </a:rPr>
              <a:t>zárt csomagolásban postai küldeményként vagy személyesen a </a:t>
            </a:r>
            <a:br>
              <a:rPr lang="hu-HU" sz="1900" dirty="0">
                <a:solidFill>
                  <a:prstClr val="black"/>
                </a:solidFill>
              </a:rPr>
            </a:br>
            <a:r>
              <a:rPr lang="hu-HU" sz="1900" dirty="0">
                <a:solidFill>
                  <a:prstClr val="black"/>
                </a:solidFill>
              </a:rPr>
              <a:t>Marcali Helyi Közösség Egyesület címére </a:t>
            </a:r>
            <a:br>
              <a:rPr lang="hu-HU" sz="1900" dirty="0">
                <a:solidFill>
                  <a:prstClr val="black"/>
                </a:solidFill>
              </a:rPr>
            </a:br>
            <a:r>
              <a:rPr lang="hu-HU" sz="1900" dirty="0">
                <a:solidFill>
                  <a:prstClr val="black"/>
                </a:solidFill>
              </a:rPr>
              <a:t>(8700 Marcali, Rákóczi u. 11.)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82500034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43608" y="1412776"/>
            <a:ext cx="4419600" cy="1440160"/>
          </a:xfrm>
        </p:spPr>
        <p:txBody>
          <a:bodyPr/>
          <a:lstStyle/>
          <a:p>
            <a:r>
              <a:rPr lang="hu-HU" dirty="0"/>
              <a:t>KÖSZÖNÖM </a:t>
            </a:r>
            <a:br>
              <a:rPr lang="hu-HU" dirty="0"/>
            </a:br>
            <a:r>
              <a:rPr lang="hu-HU" dirty="0"/>
              <a:t>A FIGYELMET!</a:t>
            </a:r>
          </a:p>
        </p:txBody>
      </p:sp>
    </p:spTree>
    <p:extLst>
      <p:ext uri="{BB962C8B-B14F-4D97-AF65-F5344CB8AC3E}">
        <p14:creationId xmlns:p14="http://schemas.microsoft.com/office/powerpoint/2010/main" val="37655289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zöveg helye 2"/>
          <p:cNvSpPr>
            <a:spLocks noGrp="1"/>
          </p:cNvSpPr>
          <p:nvPr>
            <p:ph type="body" sz="half" idx="2"/>
          </p:nvPr>
        </p:nvSpPr>
        <p:spPr>
          <a:xfrm>
            <a:off x="323528" y="1628800"/>
            <a:ext cx="8219256" cy="4281339"/>
          </a:xfrm>
        </p:spPr>
        <p:txBody>
          <a:bodyPr>
            <a:normAutofit/>
          </a:bodyPr>
          <a:lstStyle/>
          <a:p>
            <a:endParaRPr lang="hu-HU" dirty="0"/>
          </a:p>
          <a:p>
            <a:endParaRPr lang="hu-HU" dirty="0"/>
          </a:p>
          <a:p>
            <a:pPr algn="just"/>
            <a:r>
              <a:rPr lang="hu-HU" sz="1800" b="1" dirty="0"/>
              <a:t>A felhívás célja</a:t>
            </a:r>
            <a:r>
              <a:rPr lang="hu-HU" sz="1800" dirty="0"/>
              <a:t>, város „oktatási” és egyben idegenforgalmi programkínálatának bővítése a közös történelmi múlt, hagyományok felelevenítésével és a civil, vállalkozói és közösségi szféra együttműködésével.</a:t>
            </a:r>
          </a:p>
          <a:p>
            <a:pPr algn="just"/>
            <a:endParaRPr lang="hu-HU" sz="1800" dirty="0"/>
          </a:p>
          <a:p>
            <a:pPr algn="just"/>
            <a:r>
              <a:rPr lang="hu-HU" sz="1800" dirty="0"/>
              <a:t>Támogatás mértéke: </a:t>
            </a:r>
            <a:r>
              <a:rPr lang="hu-HU" sz="1800" b="1" dirty="0"/>
              <a:t>minimum 1 millió Ft, maximum 18 millió Ft</a:t>
            </a:r>
          </a:p>
          <a:p>
            <a:pPr algn="just"/>
            <a:endParaRPr lang="hu-HU" sz="1800" dirty="0"/>
          </a:p>
          <a:p>
            <a:pPr algn="just"/>
            <a:r>
              <a:rPr lang="hu-HU" sz="1800" dirty="0"/>
              <a:t>Támogatott támogatási kérelmek várható száma: </a:t>
            </a:r>
            <a:r>
              <a:rPr lang="hu-HU" sz="1800" b="1" dirty="0"/>
              <a:t>2-10 db</a:t>
            </a:r>
          </a:p>
          <a:p>
            <a:pPr algn="just"/>
            <a:endParaRPr lang="hu-HU" sz="1800" dirty="0"/>
          </a:p>
          <a:p>
            <a:pPr algn="just"/>
            <a:r>
              <a:rPr lang="hu-HU" sz="1800" dirty="0"/>
              <a:t>A projekt fizikai befejezésére a projekt megkezdését, vagy amennyiben a projekt a támogatói okirat hatályba lépéséig nem kezdődött meg, a támogatói okirat hatályba lépését követően </a:t>
            </a:r>
            <a:r>
              <a:rPr lang="hu-HU" sz="1800" b="1" dirty="0"/>
              <a:t>legfeljebb 18 hónap</a:t>
            </a:r>
            <a:r>
              <a:rPr lang="hu-HU" sz="1800" dirty="0"/>
              <a:t> áll rendelkezésre.</a:t>
            </a:r>
          </a:p>
        </p:txBody>
      </p:sp>
      <p:sp>
        <p:nvSpPr>
          <p:cNvPr id="4" name="Cím 3"/>
          <p:cNvSpPr>
            <a:spLocks noGrp="1"/>
          </p:cNvSpPr>
          <p:nvPr>
            <p:ph type="title"/>
          </p:nvPr>
        </p:nvSpPr>
        <p:spPr>
          <a:xfrm>
            <a:off x="447989" y="44624"/>
            <a:ext cx="8372483" cy="864096"/>
          </a:xfrm>
        </p:spPr>
        <p:txBody>
          <a:bodyPr/>
          <a:lstStyle/>
          <a:p>
            <a:r>
              <a:rPr lang="hu-HU" dirty="0"/>
              <a:t>A helyi felhívás célja, a támogatás mértéke</a:t>
            </a:r>
            <a:br>
              <a:rPr lang="hu-HU" dirty="0"/>
            </a:br>
            <a:r>
              <a:rPr lang="hu-HU" dirty="0"/>
              <a:t>a megvalósításra rendelkezésre álló idő</a:t>
            </a:r>
          </a:p>
        </p:txBody>
      </p:sp>
    </p:spTree>
    <p:extLst>
      <p:ext uri="{BB962C8B-B14F-4D97-AF65-F5344CB8AC3E}">
        <p14:creationId xmlns:p14="http://schemas.microsoft.com/office/powerpoint/2010/main" val="3975995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559F43BA-B1A4-464A-AABB-5D6BA557A6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7989" y="44624"/>
            <a:ext cx="5780195" cy="936104"/>
          </a:xfrm>
        </p:spPr>
        <p:txBody>
          <a:bodyPr/>
          <a:lstStyle/>
          <a:p>
            <a:r>
              <a:rPr lang="hu-HU" dirty="0"/>
              <a:t>Támogatható tevékenységek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EAE3960D-60A6-4E7E-96AD-38D6B54B03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hu-HU" sz="1800" b="1" dirty="0"/>
              <a:t>Önállóan támogatható tevékenységek</a:t>
            </a:r>
          </a:p>
          <a:p>
            <a:pPr marL="987425">
              <a:buFont typeface="+mj-lt"/>
              <a:buAutoNum type="alphaLcParenR"/>
            </a:pPr>
            <a:endParaRPr lang="hu-HU" sz="1800" dirty="0"/>
          </a:p>
          <a:p>
            <a:pPr marL="352425" indent="0">
              <a:buNone/>
            </a:pPr>
            <a:r>
              <a:rPr lang="hu-HU" sz="1800" dirty="0"/>
              <a:t>a) Közösségi rendezvény, konferencia, programsorozat szervezése és lebonyolítása</a:t>
            </a:r>
          </a:p>
          <a:p>
            <a:pPr marL="352425" indent="0">
              <a:buNone/>
            </a:pPr>
            <a:r>
              <a:rPr lang="hu-HU" sz="1800" dirty="0"/>
              <a:t>b) Non-formális tanulási formák (klubfoglalkozás, tábor, verseny) szervezése és lebonyolítása </a:t>
            </a:r>
          </a:p>
          <a:p>
            <a:pPr marL="352425" indent="0">
              <a:spcAft>
                <a:spcPts val="1200"/>
              </a:spcAft>
              <a:buNone/>
            </a:pPr>
            <a:r>
              <a:rPr lang="hu-HU" sz="1800" dirty="0"/>
              <a:t>c) Kiadvány készítése</a:t>
            </a:r>
          </a:p>
          <a:p>
            <a:pPr marL="0" indent="0">
              <a:buNone/>
            </a:pPr>
            <a:r>
              <a:rPr lang="hu-HU" sz="1600" dirty="0"/>
              <a:t>Az a) - c) pontban megjelölt tevékenységeknek </a:t>
            </a:r>
            <a:r>
              <a:rPr lang="hu-HU" sz="1600" b="1" dirty="0"/>
              <a:t>az alábbi témák közül legalább egyhez szükséges kapcsolódniuk</a:t>
            </a:r>
            <a:r>
              <a:rPr lang="hu-HU" sz="1600" dirty="0"/>
              <a:t>:</a:t>
            </a:r>
          </a:p>
          <a:p>
            <a:pPr marL="0" indent="0">
              <a:buNone/>
            </a:pPr>
            <a:r>
              <a:rPr lang="hu-HU" sz="1600" dirty="0"/>
              <a:t>- helytörténet, honismeret, helyi örökség, helyi „hírességek” meghatározó személyiségek bemutatása</a:t>
            </a:r>
          </a:p>
          <a:p>
            <a:pPr marL="0" indent="0">
              <a:buNone/>
            </a:pPr>
            <a:r>
              <a:rPr lang="hu-HU" sz="1600" dirty="0"/>
              <a:t>- helyi hagyományok, ünnepek átadása, felelevenítése</a:t>
            </a:r>
          </a:p>
          <a:p>
            <a:pPr marL="0" indent="0">
              <a:buNone/>
            </a:pPr>
            <a:r>
              <a:rPr lang="hu-HU" sz="1600" dirty="0"/>
              <a:t>- helyi civil szervezetek múltjának feltárása, tevékenységének ismertetése</a:t>
            </a:r>
          </a:p>
          <a:p>
            <a:pPr marL="0" indent="0">
              <a:buNone/>
            </a:pPr>
            <a:r>
              <a:rPr lang="hu-HU" sz="1600" dirty="0"/>
              <a:t>- helytörténeti és helyismereti, a kulturális örökség részét képező tárgyi eszközök digitalizált formában történő bemutatása</a:t>
            </a:r>
          </a:p>
          <a:p>
            <a:pPr marL="0" indent="0">
              <a:buNone/>
            </a:pPr>
            <a:endParaRPr lang="hu-HU" sz="1800" dirty="0"/>
          </a:p>
          <a:p>
            <a:pPr marL="0" indent="0">
              <a:buNone/>
            </a:pPr>
            <a:r>
              <a:rPr lang="hu-HU" sz="1800" b="1" dirty="0"/>
              <a:t>Minimum 2 önállóan támogatható tevékenységet kell megvalósítani!</a:t>
            </a:r>
          </a:p>
        </p:txBody>
      </p:sp>
    </p:spTree>
    <p:extLst>
      <p:ext uri="{BB962C8B-B14F-4D97-AF65-F5344CB8AC3E}">
        <p14:creationId xmlns:p14="http://schemas.microsoft.com/office/powerpoint/2010/main" val="41533946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47989" y="44624"/>
            <a:ext cx="8084451" cy="936104"/>
          </a:xfrm>
        </p:spPr>
        <p:txBody>
          <a:bodyPr/>
          <a:lstStyle/>
          <a:p>
            <a:r>
              <a:rPr lang="hu-HU" dirty="0"/>
              <a:t>Támogatható tevékenységek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2160240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hu-HU" b="1" dirty="0"/>
              <a:t>Kötelezően megvalósítandó, önállóan nem támogatható tevékenységek</a:t>
            </a:r>
          </a:p>
          <a:p>
            <a:r>
              <a:rPr lang="hu-HU" dirty="0"/>
              <a:t>Nyilvánosság biztosítása</a:t>
            </a:r>
          </a:p>
          <a:p>
            <a:endParaRPr lang="hu-HU" dirty="0"/>
          </a:p>
          <a:p>
            <a:endParaRPr lang="hu-HU" dirty="0"/>
          </a:p>
          <a:p>
            <a:pPr marL="0" indent="0">
              <a:buNone/>
            </a:pPr>
            <a:r>
              <a:rPr lang="hu-HU" b="1" dirty="0"/>
              <a:t>Választható, önállóan nem támogatható tevékenységek</a:t>
            </a:r>
          </a:p>
          <a:p>
            <a:r>
              <a:rPr lang="hu-HU" dirty="0"/>
              <a:t>Az önállóan támogatható tevékenységekhez kapcsolódó eszköz és immateriális javak beszerzése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2290785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FF536B45-6B94-4441-9A19-991D0B7A73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7989" y="44624"/>
            <a:ext cx="5924211" cy="936104"/>
          </a:xfrm>
        </p:spPr>
        <p:txBody>
          <a:bodyPr/>
          <a:lstStyle/>
          <a:p>
            <a:r>
              <a:rPr lang="hu-HU" dirty="0"/>
              <a:t>Támogatást igénylők köre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790F0328-7D33-4120-9DDE-DDD9D700A5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589240"/>
          </a:xfrm>
        </p:spPr>
        <p:txBody>
          <a:bodyPr>
            <a:normAutofit/>
          </a:bodyPr>
          <a:lstStyle/>
          <a:p>
            <a:pPr marL="0" indent="0">
              <a:spcAft>
                <a:spcPts val="600"/>
              </a:spcAft>
              <a:buNone/>
            </a:pPr>
            <a:r>
              <a:rPr lang="hu-HU" sz="1600" dirty="0"/>
              <a:t>Jelen felhívásra </a:t>
            </a:r>
            <a:r>
              <a:rPr lang="hu-HU" sz="1600" b="1" dirty="0"/>
              <a:t>támogatási kérelmet nyújthatnak </a:t>
            </a:r>
            <a:r>
              <a:rPr lang="hu-HU" sz="1600" dirty="0"/>
              <a:t>be:</a:t>
            </a:r>
          </a:p>
          <a:p>
            <a:pPr marL="644525" indent="0">
              <a:spcAft>
                <a:spcPts val="600"/>
              </a:spcAft>
              <a:buNone/>
            </a:pPr>
            <a:r>
              <a:rPr lang="hu-HU" sz="1500" dirty="0"/>
              <a:t>a) Helyi önkormányzati költségvetési szerv (GFO 322), amely a muzeális intézményekről, a nyilvános könyvtári ellátásról és a közművelődésről szóló 1997. évi CXL. törvény szerinti muzeális intézmény, közművelődési intézmény vagy nyilvános könyvtár</a:t>
            </a:r>
          </a:p>
          <a:p>
            <a:pPr marL="644525" indent="0">
              <a:spcAft>
                <a:spcPts val="600"/>
              </a:spcAft>
              <a:buNone/>
            </a:pPr>
            <a:r>
              <a:rPr lang="hu-HU" sz="1500" dirty="0"/>
              <a:t>b) Helyi önkormányzati költségvetési szerv (GFO 322), amely a nemzeti köznevelésről szóló 2011. évi CXC. törvény 7.§ 1) bekezdése szerinti óvoda</a:t>
            </a:r>
          </a:p>
          <a:p>
            <a:pPr marL="644525" indent="0">
              <a:spcAft>
                <a:spcPts val="600"/>
              </a:spcAft>
              <a:buNone/>
            </a:pPr>
            <a:r>
              <a:rPr lang="hu-HU" sz="1500" dirty="0"/>
              <a:t>c) Sportegyesület (GFO 521)</a:t>
            </a:r>
          </a:p>
          <a:p>
            <a:pPr marL="644525" indent="0">
              <a:spcAft>
                <a:spcPts val="600"/>
              </a:spcAft>
              <a:buNone/>
            </a:pPr>
            <a:r>
              <a:rPr lang="hu-HU" sz="1500" dirty="0"/>
              <a:t>d) Vallási tevékenységet végző szervezet (GFO 525)</a:t>
            </a:r>
          </a:p>
          <a:p>
            <a:pPr marL="644525" indent="0">
              <a:spcAft>
                <a:spcPts val="600"/>
              </a:spcAft>
              <a:buNone/>
            </a:pPr>
            <a:r>
              <a:rPr lang="hu-HU" sz="1500" dirty="0"/>
              <a:t>e) Nemzetiségi egyesület (GFO 528)</a:t>
            </a:r>
          </a:p>
          <a:p>
            <a:pPr marL="644525" indent="0">
              <a:spcAft>
                <a:spcPts val="600"/>
              </a:spcAft>
              <a:buNone/>
            </a:pPr>
            <a:r>
              <a:rPr lang="hu-HU" sz="1500" dirty="0"/>
              <a:t>f) Egyéb egyesület (GFO 529)</a:t>
            </a:r>
          </a:p>
          <a:p>
            <a:pPr marL="644525" indent="0">
              <a:spcAft>
                <a:spcPts val="600"/>
              </a:spcAft>
              <a:buNone/>
            </a:pPr>
            <a:r>
              <a:rPr lang="hu-HU" sz="1500" dirty="0"/>
              <a:t>g) Egyházi jogi személy (GFO 55)</a:t>
            </a:r>
          </a:p>
          <a:p>
            <a:pPr marL="644525" indent="0">
              <a:spcAft>
                <a:spcPts val="600"/>
              </a:spcAft>
              <a:buNone/>
            </a:pPr>
            <a:r>
              <a:rPr lang="hu-HU" sz="1500" dirty="0"/>
              <a:t>h) Közalapítvány (GFO 561)</a:t>
            </a:r>
          </a:p>
          <a:p>
            <a:pPr marL="644525" indent="0">
              <a:spcAft>
                <a:spcPts val="600"/>
              </a:spcAft>
              <a:buNone/>
            </a:pPr>
            <a:r>
              <a:rPr lang="hu-HU" sz="1500" dirty="0"/>
              <a:t>i) Egyéb alapítvány (GFO 569)</a:t>
            </a:r>
          </a:p>
          <a:p>
            <a:pPr marL="1044575" indent="-400050">
              <a:buAutoNum type="romanLcParenR"/>
            </a:pPr>
            <a:endParaRPr lang="hu-HU" sz="1500" dirty="0"/>
          </a:p>
          <a:p>
            <a:pPr marL="4763" indent="0">
              <a:buNone/>
            </a:pPr>
            <a:r>
              <a:rPr lang="hu-HU" sz="1500" dirty="0"/>
              <a:t>Jelen felhívás keretében a támogatási kérelem benyújtására </a:t>
            </a:r>
            <a:r>
              <a:rPr lang="hu-HU" sz="1500" b="1" dirty="0"/>
              <a:t>konzorciumi formában is </a:t>
            </a:r>
            <a:r>
              <a:rPr lang="hu-HU" sz="1500" dirty="0"/>
              <a:t>van lehetőség.</a:t>
            </a:r>
          </a:p>
          <a:p>
            <a:pPr marL="4763" indent="0">
              <a:buNone/>
            </a:pPr>
            <a:r>
              <a:rPr lang="hu-HU" sz="1500" dirty="0"/>
              <a:t>Konzorciumi partnerek a felsorolt típusú szervezetek lehetnek.</a:t>
            </a:r>
            <a:endParaRPr lang="hu-HU" sz="1400" dirty="0"/>
          </a:p>
        </p:txBody>
      </p:sp>
    </p:spTree>
    <p:extLst>
      <p:ext uri="{BB962C8B-B14F-4D97-AF65-F5344CB8AC3E}">
        <p14:creationId xmlns:p14="http://schemas.microsoft.com/office/powerpoint/2010/main" val="33313350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04117287-4451-4CE8-A27C-829073241B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7989" y="44624"/>
            <a:ext cx="5996219" cy="936104"/>
          </a:xfrm>
        </p:spPr>
        <p:txBody>
          <a:bodyPr/>
          <a:lstStyle/>
          <a:p>
            <a:r>
              <a:rPr lang="hu-HU" dirty="0"/>
              <a:t>Szakmai elvásárok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CD8EECF1-CE8F-4BE5-91E1-6A78F44034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7989" y="1268760"/>
            <a:ext cx="8229600" cy="5582709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hu-HU" sz="1600" b="1" dirty="0"/>
              <a:t>Közösségi rendezvény, program </a:t>
            </a:r>
            <a:r>
              <a:rPr lang="hu-HU" sz="1600" dirty="0"/>
              <a:t>szervezésével kapcsolatos szakmai elvárások:</a:t>
            </a:r>
          </a:p>
          <a:p>
            <a:pPr marL="0" indent="0">
              <a:spcBef>
                <a:spcPts val="0"/>
              </a:spcBef>
              <a:buNone/>
            </a:pPr>
            <a:endParaRPr lang="hu-HU" sz="1600" dirty="0"/>
          </a:p>
          <a:p>
            <a:pPr algn="just">
              <a:spcBef>
                <a:spcPts val="0"/>
              </a:spcBef>
            </a:pPr>
            <a:r>
              <a:rPr lang="hu-HU" sz="1600" b="1" dirty="0"/>
              <a:t>Rendezvény</a:t>
            </a:r>
            <a:r>
              <a:rPr lang="hu-HU" sz="1600" dirty="0"/>
              <a:t>: önálló, a közösség tagjainak bevonásával, meghatározott alkalomból vagy célból (a felhívás 3.1.1 pontjában meghatározott témákhoz kapcsolódóan), meghatározott helyen, rendszeresen vagy meghatározott időpontban (negyedévente,félévente, évente stb.) nyilvános, </a:t>
            </a:r>
            <a:r>
              <a:rPr lang="hu-HU" sz="1600" dirty="0" err="1"/>
              <a:t>nagylétszámú</a:t>
            </a:r>
            <a:r>
              <a:rPr lang="hu-HU" sz="1600" dirty="0"/>
              <a:t> összejövetel. </a:t>
            </a:r>
            <a:r>
              <a:rPr lang="hu-HU" sz="1600" b="1" dirty="0"/>
              <a:t>Minimum létszám: 50 fő/alkalom. A rendezvény időtartama legalább 1 nap.</a:t>
            </a:r>
          </a:p>
          <a:p>
            <a:pPr algn="just">
              <a:spcBef>
                <a:spcPts val="0"/>
              </a:spcBef>
            </a:pPr>
            <a:endParaRPr lang="hu-HU" sz="1600" dirty="0"/>
          </a:p>
          <a:p>
            <a:pPr algn="just">
              <a:spcBef>
                <a:spcPts val="0"/>
              </a:spcBef>
            </a:pPr>
            <a:r>
              <a:rPr lang="hu-HU" sz="1600" b="1" dirty="0"/>
              <a:t>Konferencia</a:t>
            </a:r>
            <a:r>
              <a:rPr lang="hu-HU" sz="1600" dirty="0"/>
              <a:t>: olyan nagyobb szabású összejövetel, amelyen azonos hivatású, közös érdeklődési körű résztvevők jelennek meg, abból a célból, hogy a felhívás 3.1.1 pontjában meghatározott témában bővítsék szakmai tudásukat és kicseréljék tapasztalataikat. </a:t>
            </a:r>
            <a:r>
              <a:rPr lang="hu-HU" sz="1600" b="1" dirty="0"/>
              <a:t>Minimum létszám: 30 fő/alkalom. A konferencia időtartama legalább 1 nap.</a:t>
            </a:r>
          </a:p>
          <a:p>
            <a:pPr algn="just">
              <a:spcBef>
                <a:spcPts val="0"/>
              </a:spcBef>
            </a:pPr>
            <a:endParaRPr lang="hu-HU" sz="1600" dirty="0"/>
          </a:p>
          <a:p>
            <a:pPr algn="just">
              <a:spcBef>
                <a:spcPts val="0"/>
              </a:spcBef>
            </a:pPr>
            <a:r>
              <a:rPr lang="hu-HU" sz="1600" b="1" dirty="0"/>
              <a:t>Programsorozat: </a:t>
            </a:r>
            <a:r>
              <a:rPr lang="hu-HU" sz="1600" dirty="0"/>
              <a:t>önálló, a közösség tagjainak bevonásával, meghatározott alkalomból vagy célból (a felhívás 3.1.1 pontjában meghatározott témákhoz kapcsolódóan), meghatározott helyen, havi rendszerességgel megvalósuló, esetlegesen egymásra épülő, több alkalomból álló közösségi rendezvénysorozat. </a:t>
            </a:r>
            <a:r>
              <a:rPr lang="hu-HU" sz="1600" b="1" dirty="0"/>
              <a:t>Minimum létszám: 15 fő/alkalom, alkalmanként legalább 1 óra. A program időtartama: legalább 9 hónap. Havonta legalább 1 alkalommal kell programot szervezni.</a:t>
            </a:r>
          </a:p>
          <a:p>
            <a:pPr>
              <a:spcBef>
                <a:spcPts val="0"/>
              </a:spcBef>
            </a:pPr>
            <a:endParaRPr lang="hu-HU" sz="1550" dirty="0"/>
          </a:p>
          <a:p>
            <a:pPr>
              <a:spcBef>
                <a:spcPts val="0"/>
              </a:spcBef>
            </a:pPr>
            <a:endParaRPr lang="hu-HU" sz="1550" dirty="0"/>
          </a:p>
        </p:txBody>
      </p:sp>
    </p:spTree>
    <p:extLst>
      <p:ext uri="{BB962C8B-B14F-4D97-AF65-F5344CB8AC3E}">
        <p14:creationId xmlns:p14="http://schemas.microsoft.com/office/powerpoint/2010/main" val="28952131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DC15B263-FFC0-4A6E-AAC3-3D24305643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7989" y="44624"/>
            <a:ext cx="5492163" cy="936104"/>
          </a:xfrm>
        </p:spPr>
        <p:txBody>
          <a:bodyPr/>
          <a:lstStyle/>
          <a:p>
            <a:r>
              <a:rPr lang="hu-HU" dirty="0"/>
              <a:t>Szakmai elvárások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6C1C3B1A-F3E7-4D19-858C-2A44C5391D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3732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sz="1600" b="1" dirty="0"/>
              <a:t>Non-formális tanulási formákkal </a:t>
            </a:r>
            <a:r>
              <a:rPr lang="hu-HU" sz="1600" dirty="0"/>
              <a:t>kapcsolatos szakmai elvárások:</a:t>
            </a:r>
          </a:p>
          <a:p>
            <a:pPr marL="0" indent="0">
              <a:buNone/>
            </a:pPr>
            <a:endParaRPr lang="hu-HU" sz="1600" dirty="0"/>
          </a:p>
          <a:p>
            <a:pPr algn="just"/>
            <a:r>
              <a:rPr lang="hu-HU" sz="1600" b="1" dirty="0"/>
              <a:t>Klubfoglalkozás</a:t>
            </a:r>
            <a:r>
              <a:rPr lang="hu-HU" sz="1600" dirty="0"/>
              <a:t>: kedvezményezett által szervezett foglalkozások sorozata hasonló érdeklődésű személyek közösséggé formálódásának céljából, állandó tagsággal. Kötetlenebb, elsősorban a résztvevők aktivitására és kezdeményezőképességére alapozó, a felhívás 3.1.1. pontjában meghatározott témákhoz kapcsolódó foglalkozások megvalósítása a cél. </a:t>
            </a:r>
            <a:r>
              <a:rPr lang="hu-HU" sz="1600" b="1" dirty="0"/>
              <a:t>Minimum létszám: 10 fő/alkalom. A klubfoglalkozás legalább 9 hónapra, legalább havi 1 alkalommal, alkalmanként legalább 1 óra (45 perc) időtartammal tervezendő.</a:t>
            </a:r>
          </a:p>
          <a:p>
            <a:pPr algn="just"/>
            <a:endParaRPr lang="hu-HU" sz="1600" dirty="0"/>
          </a:p>
          <a:p>
            <a:pPr algn="just"/>
            <a:r>
              <a:rPr lang="hu-HU" sz="1600" b="1" dirty="0"/>
              <a:t>Tábor</a:t>
            </a:r>
            <a:r>
              <a:rPr lang="hu-HU" sz="1600" dirty="0"/>
              <a:t>: Több napos, összefüggő, a felhívás 3.1.1 pontjában </a:t>
            </a:r>
            <a:r>
              <a:rPr lang="hu-HU" sz="1600" dirty="0" err="1"/>
              <a:t>meghatázott</a:t>
            </a:r>
            <a:r>
              <a:rPr lang="hu-HU" sz="1600" dirty="0"/>
              <a:t> témákhoz kapcsolódó szakmai és a szabadidős program.</a:t>
            </a:r>
            <a:r>
              <a:rPr lang="hu-HU" sz="1600" b="1" dirty="0"/>
              <a:t> Évente legalább 1 alkalommal, minimum 20 fő részvételével. Megvalósítás időtartama: legalább 5 nap. Egy tábori napon minimum 4 órás szakmai program megvalósítása kötelező.</a:t>
            </a:r>
          </a:p>
          <a:p>
            <a:pPr algn="just"/>
            <a:endParaRPr lang="hu-HU" sz="1600" dirty="0"/>
          </a:p>
          <a:p>
            <a:pPr algn="just"/>
            <a:r>
              <a:rPr lang="hu-HU" sz="1600" b="1" dirty="0"/>
              <a:t>Verseny</a:t>
            </a:r>
            <a:r>
              <a:rPr lang="hu-HU" sz="1600" dirty="0"/>
              <a:t>: általános iskolák vagy középiskolák tanulóinak megrendezett, a felhívás 3.1.1 pontjában meghatározott területen tartott szabadidős tevékenység, amelynek győzteseit a verseny végén díjazzák. </a:t>
            </a:r>
            <a:r>
              <a:rPr lang="hu-HU" sz="1600" b="1" dirty="0"/>
              <a:t>Minimum 50 tanuló részvételével.</a:t>
            </a:r>
          </a:p>
        </p:txBody>
      </p:sp>
    </p:spTree>
    <p:extLst>
      <p:ext uri="{BB962C8B-B14F-4D97-AF65-F5344CB8AC3E}">
        <p14:creationId xmlns:p14="http://schemas.microsoft.com/office/powerpoint/2010/main" val="24835735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A204CB47-12C4-47D2-9E75-B5BDBF8187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7989" y="44624"/>
            <a:ext cx="5996219" cy="936104"/>
          </a:xfrm>
        </p:spPr>
        <p:txBody>
          <a:bodyPr/>
          <a:lstStyle/>
          <a:p>
            <a:r>
              <a:rPr lang="hu-HU" dirty="0"/>
              <a:t>Szakmai elvárások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A586CC6B-2013-4061-A18B-C9BF095DE2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9685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sz="1800" b="1" dirty="0"/>
              <a:t>Kiadvány készítése: </a:t>
            </a:r>
            <a:r>
              <a:rPr lang="hu-HU" sz="1800" dirty="0"/>
              <a:t>A kiadvány formája lehet elektronikus és papíralapú is</a:t>
            </a:r>
          </a:p>
          <a:p>
            <a:pPr marL="0" indent="0" algn="just">
              <a:buNone/>
            </a:pPr>
            <a:endParaRPr lang="hu-HU" sz="1800" dirty="0"/>
          </a:p>
          <a:p>
            <a:pPr marL="0" indent="0" algn="just">
              <a:buNone/>
            </a:pPr>
            <a:endParaRPr lang="hu-HU" sz="1800" dirty="0"/>
          </a:p>
          <a:p>
            <a:pPr marL="0" indent="0" algn="just">
              <a:buNone/>
            </a:pPr>
            <a:r>
              <a:rPr lang="hu-HU" sz="1800" b="1" dirty="0"/>
              <a:t>Kötelező legalább 1 db együttműködési megállapodás megkötése nevelési-oktatási intézménnyel</a:t>
            </a:r>
            <a:r>
              <a:rPr lang="hu-HU" sz="1800" dirty="0"/>
              <a:t>, legalább a projekt végéig tartó időtartamra. </a:t>
            </a:r>
          </a:p>
          <a:p>
            <a:pPr marL="0" indent="0" algn="just">
              <a:buNone/>
            </a:pPr>
            <a:r>
              <a:rPr lang="hu-HU" sz="1800" dirty="0"/>
              <a:t>Egy együttműködési megállapodás csak egy nevelési-oktatási intézményre vonatkozhat, és minden megállapodásnak legalább egy tevékenységet kell tartalmaznia a Felhívás 3.1.1. pontjában felsorolt tevékenységek közül. </a:t>
            </a:r>
          </a:p>
          <a:p>
            <a:pPr marL="0" indent="0" algn="just">
              <a:buNone/>
            </a:pPr>
            <a:r>
              <a:rPr lang="hu-HU" sz="1800" dirty="0"/>
              <a:t>Az együttműködési megállapodások számítása során külön együttműködési megállapodásként kell tekinteni az azonos feladatot ellátó egy szervezetbe összevont tagintézményeket/telephelyeket/</a:t>
            </a:r>
            <a:r>
              <a:rPr lang="hu-HU" sz="1800" dirty="0" err="1"/>
              <a:t>feladatellátási</a:t>
            </a:r>
            <a:r>
              <a:rPr lang="hu-HU" sz="1800" dirty="0"/>
              <a:t> helyeket.</a:t>
            </a:r>
          </a:p>
        </p:txBody>
      </p:sp>
    </p:spTree>
    <p:extLst>
      <p:ext uri="{BB962C8B-B14F-4D97-AF65-F5344CB8AC3E}">
        <p14:creationId xmlns:p14="http://schemas.microsoft.com/office/powerpoint/2010/main" val="31281545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8BB956E8-ABC5-4C15-A66F-084BACB2A1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7989" y="44624"/>
            <a:ext cx="8300475" cy="936104"/>
          </a:xfrm>
        </p:spPr>
        <p:txBody>
          <a:bodyPr>
            <a:normAutofit/>
          </a:bodyPr>
          <a:lstStyle/>
          <a:p>
            <a:r>
              <a:rPr lang="hu-HU" dirty="0"/>
              <a:t>Mérföldkövek, Indikátorok és egyéni szintű adatgyűjtés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550A2381-70CE-40F4-8576-039B97CCD9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7989" y="1412776"/>
            <a:ext cx="8229600" cy="5257800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hu-HU" b="1" dirty="0"/>
              <a:t>Mérföldkövek</a:t>
            </a:r>
            <a:r>
              <a:rPr lang="hu-HU" dirty="0"/>
              <a:t>: min. 2 tervezése szükséges, </a:t>
            </a:r>
            <a:r>
              <a:rPr lang="hu-HU" dirty="0" err="1"/>
              <a:t>max</a:t>
            </a:r>
            <a:r>
              <a:rPr lang="hu-HU" dirty="0"/>
              <a:t>. 4 tervezhető, az egyes mérföldkövek közötti idő nem haladhatja meg a 6 hónapot</a:t>
            </a:r>
          </a:p>
          <a:p>
            <a:pPr marL="0" indent="0">
              <a:buNone/>
            </a:pPr>
            <a:endParaRPr lang="hu-HU" b="1" dirty="0"/>
          </a:p>
          <a:p>
            <a:pPr marL="0" indent="0">
              <a:buNone/>
            </a:pPr>
            <a:endParaRPr lang="hu-HU" b="1" dirty="0"/>
          </a:p>
          <a:p>
            <a:pPr marL="0" indent="0">
              <a:buNone/>
            </a:pPr>
            <a:r>
              <a:rPr lang="hu-HU" dirty="0"/>
              <a:t>Az indikátorokról a kedvezményezett köteles adatot szolgáltatni és a célértékeket teljesíteni.</a:t>
            </a:r>
          </a:p>
          <a:p>
            <a:pPr marL="0" indent="0">
              <a:buNone/>
            </a:pPr>
            <a:endParaRPr lang="hu-HU" b="1" dirty="0"/>
          </a:p>
          <a:p>
            <a:pPr marL="0" indent="0">
              <a:buNone/>
            </a:pPr>
            <a:r>
              <a:rPr lang="hu-HU" b="1" dirty="0"/>
              <a:t>A felhívás indikátorai</a:t>
            </a:r>
            <a:r>
              <a:rPr lang="hu-HU" dirty="0"/>
              <a:t>:</a:t>
            </a:r>
          </a:p>
          <a:p>
            <a:r>
              <a:rPr lang="hu-HU" dirty="0"/>
              <a:t>szervezett közösségi programok száma</a:t>
            </a:r>
          </a:p>
          <a:p>
            <a:r>
              <a:rPr lang="hu-HU" dirty="0"/>
              <a:t>rendezett ideiglenes és állandó kiállítások száma</a:t>
            </a:r>
          </a:p>
          <a:p>
            <a:r>
              <a:rPr lang="hu-HU" dirty="0"/>
              <a:t>létrejövő együttműködések száma (célérték:1)</a:t>
            </a:r>
          </a:p>
          <a:p>
            <a:r>
              <a:rPr lang="hu-HU" dirty="0"/>
              <a:t>megújított közösségi tereket rendszeresen igénybe vevő lakosság aránya</a:t>
            </a:r>
          </a:p>
          <a:p>
            <a:r>
              <a:rPr lang="hu-HU" dirty="0"/>
              <a:t>a közösségi, szabadidős, közszolgáltatást nyújtó terekkel és létesítményekkel való lakossági elégedettség</a:t>
            </a:r>
          </a:p>
          <a:p>
            <a:r>
              <a:rPr lang="hu-HU" dirty="0"/>
              <a:t>civil szervezetek által szervezett közösségi programokon részt vevők száma (célérték: 30 – releváns esetben)</a:t>
            </a:r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r>
              <a:rPr lang="hu-HU" dirty="0"/>
              <a:t>A kedvezményezetteknek kötelező adatot szolgáltatni a bevont célcsoport tagjairól (a projektbe belépéskor és kilépéskor) – lásd. Felhívás 13-15 o.</a:t>
            </a:r>
          </a:p>
        </p:txBody>
      </p:sp>
    </p:spTree>
    <p:extLst>
      <p:ext uri="{BB962C8B-B14F-4D97-AF65-F5344CB8AC3E}">
        <p14:creationId xmlns:p14="http://schemas.microsoft.com/office/powerpoint/2010/main" val="12823177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GYENI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336</TotalTime>
  <Words>1386</Words>
  <Application>Microsoft Office PowerPoint</Application>
  <PresentationFormat>Diavetítés a képernyőre (4:3 oldalarány)</PresentationFormat>
  <Paragraphs>178</Paragraphs>
  <Slides>16</Slides>
  <Notes>2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2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16</vt:i4>
      </vt:variant>
    </vt:vector>
  </HeadingPairs>
  <TitlesOfParts>
    <vt:vector size="19" baseType="lpstr">
      <vt:lpstr>Arial</vt:lpstr>
      <vt:lpstr>Calibri</vt:lpstr>
      <vt:lpstr>Office-téma</vt:lpstr>
      <vt:lpstr>Értsd meg a múltat, alakítsd a jövőt TOP-7.1.1-16-H-024-6</vt:lpstr>
      <vt:lpstr>A helyi felhívás célja, a támogatás mértéke a megvalósításra rendelkezésre álló idő</vt:lpstr>
      <vt:lpstr>Támogatható tevékenységek</vt:lpstr>
      <vt:lpstr>Támogatható tevékenységek</vt:lpstr>
      <vt:lpstr>Támogatást igénylők köre</vt:lpstr>
      <vt:lpstr>Szakmai elvásárok</vt:lpstr>
      <vt:lpstr>Szakmai elvárások</vt:lpstr>
      <vt:lpstr>Szakmai elvárások</vt:lpstr>
      <vt:lpstr>Mérföldkövek, Indikátorok és egyéni szintű adatgyűjtés</vt:lpstr>
      <vt:lpstr>Elszámolható költségek köre</vt:lpstr>
      <vt:lpstr>Elszámolható költségek köre</vt:lpstr>
      <vt:lpstr>Elszámolható költségek köre</vt:lpstr>
      <vt:lpstr>Szakmai jellegű belső költségvetési korlátok</vt:lpstr>
      <vt:lpstr>Helyi támogatási kérelem benyújtásakor csatolandó mellékletek</vt:lpstr>
      <vt:lpstr>A támogatási kérelem benyújtásának határideje és módja</vt:lpstr>
      <vt:lpstr>KÖSZÖNÖM  A FIGYELMET!</vt:lpstr>
    </vt:vector>
  </TitlesOfParts>
  <Company>novak.adam@gmail.com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Asdfsdafa dsfasd asdf</dc:title>
  <dc:creator>Ádám Novák</dc:creator>
  <cp:lastModifiedBy>Németh Ildikó</cp:lastModifiedBy>
  <cp:revision>64</cp:revision>
  <dcterms:created xsi:type="dcterms:W3CDTF">2014-03-03T11:13:53Z</dcterms:created>
  <dcterms:modified xsi:type="dcterms:W3CDTF">2018-11-05T07:14:41Z</dcterms:modified>
</cp:coreProperties>
</file>